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836" r:id="rId5"/>
    <p:sldMasterId id="2147484872" r:id="rId6"/>
  </p:sldMasterIdLst>
  <p:notesMasterIdLst>
    <p:notesMasterId r:id="rId14"/>
  </p:notesMasterIdLst>
  <p:handoutMasterIdLst>
    <p:handoutMasterId r:id="rId15"/>
  </p:handoutMasterIdLst>
  <p:sldIdLst>
    <p:sldId id="256" r:id="rId7"/>
    <p:sldId id="1947" r:id="rId8"/>
    <p:sldId id="2076136595" r:id="rId9"/>
    <p:sldId id="2076136584" r:id="rId10"/>
    <p:sldId id="2076136605" r:id="rId11"/>
    <p:sldId id="2003" r:id="rId12"/>
    <p:sldId id="8734"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avan Kemparaju" initials="PK" lastIdx="1" clrIdx="5">
    <p:extLst>
      <p:ext uri="{19B8F6BF-5375-455C-9EA6-DF929625EA0E}">
        <p15:presenceInfo xmlns:p15="http://schemas.microsoft.com/office/powerpoint/2012/main" userId="S::pakempar@microsoft.com::928c6752-3e35-425d-9e45-01bb528472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649"/>
    <a:srgbClr val="F2C80F"/>
    <a:srgbClr val="01B8AA"/>
    <a:srgbClr val="4AC5BB"/>
    <a:srgbClr val="3C3C3C"/>
    <a:srgbClr val="CBD9D6"/>
    <a:srgbClr val="FFF875"/>
    <a:srgbClr val="C40000"/>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2/21/2020 10:58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2/21/2020 10:58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2/21/2020 10:58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3747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7783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a:p>
        </p:txBody>
      </p:sp>
      <p:sp>
        <p:nvSpPr>
          <p:cNvPr id="4" name="Slide Number Placeholder 3"/>
          <p:cNvSpPr>
            <a:spLocks noGrp="1"/>
          </p:cNvSpPr>
          <p:nvPr>
            <p:ph type="sldNum" sz="quarter" idx="10"/>
          </p:nvPr>
        </p:nvSpPr>
        <p:spPr/>
        <p:txBody>
          <a:bodyPr/>
          <a:lstStyle/>
          <a:p>
            <a:pPr defTabSz="931774">
              <a:defRPr/>
            </a:pPr>
            <a:fld id="{60394682-589F-48AC-A191-079664E65F6A}"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872939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rgbClr val="324649"/>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solidFill>
                  <a:srgbClr val="324649"/>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324649"/>
                </a:soli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48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71-72D8-49A4-AEB9-3F012F720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81AC9-A3DB-4ADF-B233-5182BC745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BBE173-D2F8-4E1F-BAA7-459C7656882B}"/>
              </a:ext>
            </a:extLst>
          </p:cNvPr>
          <p:cNvSpPr>
            <a:spLocks noGrp="1"/>
          </p:cNvSpPr>
          <p:nvPr>
            <p:ph type="dt" sz="half" idx="10"/>
          </p:nvPr>
        </p:nvSpPr>
        <p:spPr/>
        <p:txBody>
          <a:bodyPr/>
          <a:lstStyle/>
          <a:p>
            <a:fld id="{9F2BC49D-7CDD-4DF0-AD3D-2262BD7A170A}" type="datetimeFigureOut">
              <a:rPr lang="en-US" smtClean="0"/>
              <a:t>2/21/2020</a:t>
            </a:fld>
            <a:endParaRPr lang="en-US"/>
          </a:p>
        </p:txBody>
      </p:sp>
      <p:sp>
        <p:nvSpPr>
          <p:cNvPr id="5" name="Footer Placeholder 4">
            <a:extLst>
              <a:ext uri="{FF2B5EF4-FFF2-40B4-BE49-F238E27FC236}">
                <a16:creationId xmlns:a16="http://schemas.microsoft.com/office/drawing/2014/main" id="{2B0A0F0D-9F41-4CC8-858B-50EC4654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8818B-E632-4E17-8803-8AF3927A4AB0}"/>
              </a:ext>
            </a:extLst>
          </p:cNvPr>
          <p:cNvSpPr>
            <a:spLocks noGrp="1"/>
          </p:cNvSpPr>
          <p:nvPr>
            <p:ph type="sldNum" sz="quarter" idx="12"/>
          </p:nvPr>
        </p:nvSpPr>
        <p:spPr/>
        <p:txBody>
          <a:bodyPr/>
          <a:lstStyle/>
          <a:p>
            <a:fld id="{D3D4C3EF-557E-4065-96FC-7D5E0885008A}" type="slidenum">
              <a:rPr lang="en-US" smtClean="0"/>
              <a:t>‹#›</a:t>
            </a:fld>
            <a:endParaRPr lang="en-US"/>
          </a:p>
        </p:txBody>
      </p:sp>
    </p:spTree>
    <p:extLst>
      <p:ext uri="{BB962C8B-B14F-4D97-AF65-F5344CB8AC3E}">
        <p14:creationId xmlns:p14="http://schemas.microsoft.com/office/powerpoint/2010/main" val="1773749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589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106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3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20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17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9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97324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2898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9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989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5638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9298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165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122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27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435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8383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067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56581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7527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988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96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68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40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055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5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7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449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6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8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457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238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Tree>
    <p:extLst>
      <p:ext uri="{BB962C8B-B14F-4D97-AF65-F5344CB8AC3E}">
        <p14:creationId xmlns:p14="http://schemas.microsoft.com/office/powerpoint/2010/main" val="192862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2423160" cy="6858001"/>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0"/>
            <a:ext cx="2423160" cy="6858001"/>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2" y="0"/>
            <a:ext cx="2423160" cy="6858001"/>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0"/>
            <a:ext cx="2423160" cy="6858001"/>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0" y="4243724"/>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2"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0" y="1969651"/>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2"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17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219200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0"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0"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0"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0"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56434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8"/>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5206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5218177" cy="553998"/>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2" y="1062316"/>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7422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2950067" cy="1391478"/>
          </a:xfrm>
        </p:spPr>
        <p:txBody>
          <a:bodyPr/>
          <a:lstStyle/>
          <a:p>
            <a:r>
              <a:rPr lang="en-US"/>
              <a:t>Click to edit Master title style</a:t>
            </a:r>
          </a:p>
        </p:txBody>
      </p:sp>
    </p:spTree>
    <p:extLst>
      <p:ext uri="{BB962C8B-B14F-4D97-AF65-F5344CB8AC3E}">
        <p14:creationId xmlns:p14="http://schemas.microsoft.com/office/powerpoint/2010/main" val="2841937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71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882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281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01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1305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0"/>
            <a:ext cx="1527048" cy="1149886"/>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2" y="0"/>
            <a:ext cx="1527048" cy="1149886"/>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0"/>
            <a:ext cx="1527048" cy="1149886"/>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8" y="0"/>
            <a:ext cx="1527048" cy="1149886"/>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0"/>
            <a:ext cx="1527048" cy="1149886"/>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4" y="0"/>
            <a:ext cx="1527048" cy="1149886"/>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0"/>
            <a:ext cx="1527048" cy="1149886"/>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0"/>
            <a:ext cx="1527048" cy="1149886"/>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6"/>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2" y="1140047"/>
            <a:ext cx="1527048" cy="1149886"/>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6"/>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8" y="1140047"/>
            <a:ext cx="1527048" cy="1149886"/>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6"/>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4" y="1140047"/>
            <a:ext cx="1527048" cy="1149886"/>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6"/>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6"/>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6"/>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2" y="2280094"/>
            <a:ext cx="1527048" cy="1149886"/>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6"/>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8" y="2280094"/>
            <a:ext cx="1527048" cy="1149886"/>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6"/>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4" y="2280094"/>
            <a:ext cx="1527048" cy="1149886"/>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6"/>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6"/>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1"/>
            <a:ext cx="1527048" cy="1149886"/>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2" y="3420141"/>
            <a:ext cx="1527048" cy="1149886"/>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1"/>
            <a:ext cx="1527048" cy="1149886"/>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8" y="3420141"/>
            <a:ext cx="1527048" cy="1149886"/>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1"/>
            <a:ext cx="1527048" cy="1149886"/>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4" y="3420141"/>
            <a:ext cx="1527048" cy="1149886"/>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1"/>
            <a:ext cx="1527048" cy="1149886"/>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1"/>
            <a:ext cx="1527048" cy="1149886"/>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8"/>
            <a:ext cx="1527048" cy="1149886"/>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2" y="4560188"/>
            <a:ext cx="1527048" cy="1149886"/>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8"/>
            <a:ext cx="1527048" cy="1149886"/>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8" y="4560188"/>
            <a:ext cx="1527048" cy="1149886"/>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8"/>
            <a:ext cx="1527048" cy="1149886"/>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4" y="4560188"/>
            <a:ext cx="1527048" cy="1149886"/>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8"/>
            <a:ext cx="1527048" cy="1149886"/>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8"/>
            <a:ext cx="1527048" cy="1149886"/>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4"/>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2" y="5700234"/>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4"/>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8" y="5700234"/>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4"/>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4" y="5700234"/>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4"/>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4"/>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343731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43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45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2" y="304379"/>
            <a:ext cx="7452360" cy="1463040"/>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2" y="1913501"/>
            <a:ext cx="7452360" cy="1463040"/>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2" y="3522623"/>
            <a:ext cx="7452360" cy="1463040"/>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2" y="5131746"/>
            <a:ext cx="7452360" cy="1463040"/>
          </a:xfrm>
        </p:spPr>
        <p:txBody>
          <a:bodyPr/>
          <a:lstStyle/>
          <a:p>
            <a:endParaRPr lang="en-US"/>
          </a:p>
        </p:txBody>
      </p:sp>
    </p:spTree>
    <p:extLst>
      <p:ext uri="{BB962C8B-B14F-4D97-AF65-F5344CB8AC3E}">
        <p14:creationId xmlns:p14="http://schemas.microsoft.com/office/powerpoint/2010/main" val="32729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87631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0"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0"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0"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0"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0"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0"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0"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0"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0"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0"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0"/>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0" y="2283730"/>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0"/>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0" y="2283730"/>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0"/>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0" y="2283730"/>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0"/>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0" y="2283730"/>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0"/>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0" y="2283730"/>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0"/>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0"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0"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0"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0"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0"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0"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0"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0"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0"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0"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0"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0"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0"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0"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0"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40268654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9553871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51474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7"/>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0"/>
            <a:ext cx="2920173" cy="2365263"/>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6123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emf"/><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1.emf"/><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4" r:id="rId31"/>
    <p:sldLayoutId id="21474848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7315131"/>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2173740"/>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svg"/><Relationship Id="rId1" Type="http://schemas.openxmlformats.org/officeDocument/2006/relationships/slideLayout" Target="../slideLayouts/slideLayout3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A917B-B506-4DB4-A8FF-DEAD6C434209}"/>
              </a:ext>
            </a:extLst>
          </p:cNvPr>
          <p:cNvSpPr>
            <a:spLocks noGrp="1"/>
          </p:cNvSpPr>
          <p:nvPr>
            <p:ph type="title"/>
          </p:nvPr>
        </p:nvSpPr>
        <p:spPr>
          <a:xfrm>
            <a:off x="585216" y="3035808"/>
            <a:ext cx="9144000" cy="498598"/>
          </a:xfrm>
          <a:prstGeom prst="rect">
            <a:avLst/>
          </a:prstGeom>
          <a:noFill/>
        </p:spPr>
        <p:txBody>
          <a:bodyPr wrap="square" anchor="b">
            <a:normAutofit/>
          </a:bodyPr>
          <a:lstStyle/>
          <a:p>
            <a:r>
              <a:rPr lang="en-US"/>
              <a:t>AI in Power BI</a:t>
            </a:r>
          </a:p>
        </p:txBody>
      </p:sp>
    </p:spTree>
    <p:extLst>
      <p:ext uri="{BB962C8B-B14F-4D97-AF65-F5344CB8AC3E}">
        <p14:creationId xmlns:p14="http://schemas.microsoft.com/office/powerpoint/2010/main" val="71778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prstGeom prst="rect">
            <a:avLst/>
          </a:prstGeom>
        </p:spPr>
        <p:txBody>
          <a:bodyPr wrap="square" anchor="ctr">
            <a:normAutofit fontScale="90000"/>
          </a:bodyPr>
          <a:lstStyle/>
          <a:p>
            <a:pPr algn="ctr"/>
            <a:r>
              <a:rPr lang="en-US"/>
              <a:t>Day 1</a:t>
            </a:r>
            <a:br>
              <a:rPr lang="en-US"/>
            </a:br>
            <a:r>
              <a:rPr lang="en-US"/>
              <a:t>Agenda</a:t>
            </a:r>
          </a:p>
        </p:txBody>
      </p:sp>
      <p:sp>
        <p:nvSpPr>
          <p:cNvPr id="6" name="Text Placeholder 5"/>
          <p:cNvSpPr>
            <a:spLocks noGrp="1"/>
          </p:cNvSpPr>
          <p:nvPr>
            <p:ph type="body" sz="quarter" idx="10"/>
          </p:nvPr>
        </p:nvSpPr>
        <p:spPr>
          <a:prstGeom prst="rect">
            <a:avLst/>
          </a:prstGeom>
        </p:spPr>
        <p:txBody>
          <a:bodyPr wrap="square" anchor="ctr">
            <a:noAutofit/>
          </a:bodyPr>
          <a:lstStyle/>
          <a:p>
            <a:pPr lvl="1"/>
            <a:r>
              <a:rPr lang="en-US" sz="2800" dirty="0">
                <a:solidFill>
                  <a:srgbClr val="324649"/>
                </a:solidFill>
              </a:rPr>
              <a:t>Overview of AI in Power BI</a:t>
            </a:r>
          </a:p>
          <a:p>
            <a:pPr lvl="1"/>
            <a:r>
              <a:rPr lang="en-US" sz="2800" dirty="0">
                <a:solidFill>
                  <a:srgbClr val="324649"/>
                </a:solidFill>
              </a:rPr>
              <a:t>Power BI dataflows</a:t>
            </a:r>
          </a:p>
          <a:p>
            <a:pPr lvl="1"/>
            <a:r>
              <a:rPr lang="en-US" sz="2800" dirty="0">
                <a:solidFill>
                  <a:srgbClr val="324649"/>
                </a:solidFill>
              </a:rPr>
              <a:t>Cognitive Services in Power BI</a:t>
            </a:r>
          </a:p>
          <a:p>
            <a:pPr lvl="1"/>
            <a:r>
              <a:rPr lang="en-US" sz="2800" dirty="0" err="1">
                <a:solidFill>
                  <a:srgbClr val="324649"/>
                </a:solidFill>
              </a:rPr>
              <a:t>AutoML</a:t>
            </a:r>
            <a:r>
              <a:rPr lang="en-US" sz="2800" dirty="0">
                <a:solidFill>
                  <a:srgbClr val="324649"/>
                </a:solidFill>
              </a:rPr>
              <a:t> in Power BI</a:t>
            </a:r>
          </a:p>
          <a:p>
            <a:pPr lvl="1"/>
            <a:r>
              <a:rPr lang="en-US" sz="2800" dirty="0" err="1">
                <a:solidFill>
                  <a:srgbClr val="324649"/>
                </a:solidFill>
              </a:rPr>
              <a:t>AzureML</a:t>
            </a:r>
            <a:r>
              <a:rPr lang="en-US" sz="2800" dirty="0">
                <a:solidFill>
                  <a:srgbClr val="324649"/>
                </a:solidFill>
              </a:rPr>
              <a:t> integration</a:t>
            </a:r>
          </a:p>
          <a:p>
            <a:pPr lvl="1"/>
            <a:endParaRPr lang="en-US" sz="2800" dirty="0">
              <a:solidFill>
                <a:srgbClr val="324649"/>
              </a:solidFill>
            </a:endParaRPr>
          </a:p>
        </p:txBody>
      </p:sp>
      <p:sp>
        <p:nvSpPr>
          <p:cNvPr id="2" name="Rectangle 1">
            <a:extLst>
              <a:ext uri="{FF2B5EF4-FFF2-40B4-BE49-F238E27FC236}">
                <a16:creationId xmlns:a16="http://schemas.microsoft.com/office/drawing/2014/main" id="{415C64DE-65EB-494F-9960-C5902960D9BB}"/>
              </a:ext>
            </a:extLst>
          </p:cNvPr>
          <p:cNvSpPr/>
          <p:nvPr/>
        </p:nvSpPr>
        <p:spPr>
          <a:xfrm>
            <a:off x="5975614" y="3247027"/>
            <a:ext cx="240772" cy="3639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38609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1520-E8F9-4B33-B870-0CECF7DDC98D}"/>
              </a:ext>
            </a:extLst>
          </p:cNvPr>
          <p:cNvSpPr>
            <a:spLocks noGrp="1"/>
          </p:cNvSpPr>
          <p:nvPr>
            <p:ph type="title"/>
          </p:nvPr>
        </p:nvSpPr>
        <p:spPr>
          <a:xfrm>
            <a:off x="588263" y="2904193"/>
            <a:ext cx="3183637" cy="1046440"/>
          </a:xfrm>
        </p:spPr>
        <p:txBody>
          <a:bodyPr/>
          <a:lstStyle/>
          <a:p>
            <a:pPr algn="ctr"/>
            <a:r>
              <a:rPr lang="en-US"/>
              <a:t>Day 2</a:t>
            </a:r>
            <a:br>
              <a:rPr lang="en-US"/>
            </a:br>
            <a:r>
              <a:rPr lang="en-US" sz="3200"/>
              <a:t>Agenda</a:t>
            </a:r>
          </a:p>
        </p:txBody>
      </p:sp>
      <p:sp>
        <p:nvSpPr>
          <p:cNvPr id="4" name="Text Placeholder 5">
            <a:extLst>
              <a:ext uri="{FF2B5EF4-FFF2-40B4-BE49-F238E27FC236}">
                <a16:creationId xmlns:a16="http://schemas.microsoft.com/office/drawing/2014/main" id="{D29BC09D-0F63-4421-A119-D49C3BB9685F}"/>
              </a:ext>
            </a:extLst>
          </p:cNvPr>
          <p:cNvSpPr txBox="1">
            <a:spLocks/>
          </p:cNvSpPr>
          <p:nvPr/>
        </p:nvSpPr>
        <p:spPr>
          <a:xfrm>
            <a:off x="5090715" y="3364369"/>
            <a:ext cx="6669658" cy="43088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solidFill>
                  <a:srgbClr val="324649"/>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800">
                <a:solidFill>
                  <a:srgbClr val="324649"/>
                </a:solidFill>
              </a:rPr>
              <a:t>Key influencers</a:t>
            </a:r>
          </a:p>
          <a:p>
            <a:pPr lvl="1"/>
            <a:r>
              <a:rPr lang="en-US" sz="2800">
                <a:solidFill>
                  <a:srgbClr val="324649"/>
                </a:solidFill>
                <a:cs typeface="Segoe UI"/>
              </a:rPr>
              <a:t>Q&amp;A</a:t>
            </a:r>
          </a:p>
          <a:p>
            <a:pPr lvl="1"/>
            <a:r>
              <a:rPr lang="en-US" sz="2800">
                <a:solidFill>
                  <a:srgbClr val="324649"/>
                </a:solidFill>
                <a:cs typeface="Segoe UI"/>
              </a:rPr>
              <a:t>Cognitive Services</a:t>
            </a:r>
          </a:p>
          <a:p>
            <a:pPr lvl="1"/>
            <a:r>
              <a:rPr lang="en-US" sz="2800">
                <a:solidFill>
                  <a:srgbClr val="324649"/>
                </a:solidFill>
              </a:rPr>
              <a:t>Decomposition tree</a:t>
            </a:r>
          </a:p>
          <a:p>
            <a:pPr lvl="1"/>
            <a:r>
              <a:rPr lang="en-US" sz="2800">
                <a:solidFill>
                  <a:srgbClr val="324649"/>
                </a:solidFill>
                <a:cs typeface="Segoe UI"/>
              </a:rPr>
              <a:t>Data Science Extensibility</a:t>
            </a:r>
          </a:p>
        </p:txBody>
      </p:sp>
    </p:spTree>
    <p:extLst>
      <p:ext uri="{BB962C8B-B14F-4D97-AF65-F5344CB8AC3E}">
        <p14:creationId xmlns:p14="http://schemas.microsoft.com/office/powerpoint/2010/main" val="19703900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9E1C-62B5-4B58-82C1-EFEF86F603E7}"/>
              </a:ext>
            </a:extLst>
          </p:cNvPr>
          <p:cNvSpPr>
            <a:spLocks noGrp="1"/>
          </p:cNvSpPr>
          <p:nvPr>
            <p:ph type="title"/>
          </p:nvPr>
        </p:nvSpPr>
        <p:spPr>
          <a:xfrm>
            <a:off x="557674" y="2129982"/>
            <a:ext cx="9144000" cy="498598"/>
          </a:xfrm>
        </p:spPr>
        <p:txBody>
          <a:bodyPr/>
          <a:lstStyle/>
          <a:p>
            <a:r>
              <a:rPr lang="en-US"/>
              <a:t>Why should you care?</a:t>
            </a:r>
          </a:p>
        </p:txBody>
      </p:sp>
    </p:spTree>
    <p:extLst>
      <p:ext uri="{BB962C8B-B14F-4D97-AF65-F5344CB8AC3E}">
        <p14:creationId xmlns:p14="http://schemas.microsoft.com/office/powerpoint/2010/main" val="300559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086D-8811-49D2-9473-8259DAE70976}"/>
              </a:ext>
            </a:extLst>
          </p:cNvPr>
          <p:cNvSpPr>
            <a:spLocks noGrp="1"/>
          </p:cNvSpPr>
          <p:nvPr>
            <p:ph type="title"/>
          </p:nvPr>
        </p:nvSpPr>
        <p:spPr>
          <a:xfrm>
            <a:off x="585216" y="2537210"/>
            <a:ext cx="9144000" cy="997196"/>
          </a:xfrm>
        </p:spPr>
        <p:txBody>
          <a:bodyPr/>
          <a:lstStyle/>
          <a:p>
            <a:r>
              <a:rPr lang="en-US"/>
              <a:t>Objectives</a:t>
            </a:r>
            <a:br>
              <a:rPr lang="en-US"/>
            </a:br>
            <a:endParaRPr lang="en-US"/>
          </a:p>
        </p:txBody>
      </p:sp>
    </p:spTree>
    <p:extLst>
      <p:ext uri="{BB962C8B-B14F-4D97-AF65-F5344CB8AC3E}">
        <p14:creationId xmlns:p14="http://schemas.microsoft.com/office/powerpoint/2010/main" val="159575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0B6-DA71-4531-BAF7-E3235A8C7099}"/>
              </a:ext>
            </a:extLst>
          </p:cNvPr>
          <p:cNvSpPr>
            <a:spLocks noGrp="1"/>
          </p:cNvSpPr>
          <p:nvPr>
            <p:ph type="title"/>
          </p:nvPr>
        </p:nvSpPr>
        <p:spPr>
          <a:xfrm>
            <a:off x="765817" y="1511150"/>
            <a:ext cx="4782727" cy="3835699"/>
          </a:xfrm>
          <a:prstGeom prst="rect">
            <a:avLst/>
          </a:prstGeom>
        </p:spPr>
        <p:txBody>
          <a:bodyPr vert="horz" wrap="square" lIns="91440" tIns="45720" rIns="91440" bIns="45720" rtlCol="0" anchor="t">
            <a:noAutofit/>
          </a:bodyPr>
          <a:lstStyle/>
          <a:p>
            <a:r>
              <a:rPr lang="en-US" sz="3600" kern="1200">
                <a:solidFill>
                  <a:srgbClr val="324649"/>
                </a:solidFill>
                <a:latin typeface="+mn-lt"/>
              </a:rPr>
              <a:t>Artificial Intelligence is the ability of computer systems to </a:t>
            </a:r>
            <a:r>
              <a:rPr lang="en-US" sz="3600">
                <a:solidFill>
                  <a:srgbClr val="324649"/>
                </a:solidFill>
                <a:latin typeface="+mn-lt"/>
              </a:rPr>
              <a:t>perform tasks that normally require human intelligence </a:t>
            </a:r>
            <a:endParaRPr lang="en-US" sz="3600" kern="1200">
              <a:solidFill>
                <a:srgbClr val="324649"/>
              </a:solidFill>
              <a:latin typeface="+mn-lt"/>
            </a:endParaRPr>
          </a:p>
        </p:txBody>
      </p:sp>
      <p:pic>
        <p:nvPicPr>
          <p:cNvPr id="21" name="Graphic 20" descr="Head with Gears">
            <a:extLst>
              <a:ext uri="{FF2B5EF4-FFF2-40B4-BE49-F238E27FC236}">
                <a16:creationId xmlns:a16="http://schemas.microsoft.com/office/drawing/2014/main" id="{55B86114-CCF8-466F-9B50-4B61B17217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9397393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E9744B-3E7D-4972-9799-A267EBB9F975}"/>
              </a:ext>
            </a:extLst>
          </p:cNvPr>
          <p:cNvGrpSpPr/>
          <p:nvPr/>
        </p:nvGrpSpPr>
        <p:grpSpPr>
          <a:xfrm>
            <a:off x="240949" y="1822611"/>
            <a:ext cx="11785085" cy="642530"/>
            <a:chOff x="240119" y="1822383"/>
            <a:chExt cx="11786756" cy="642621"/>
          </a:xfrm>
        </p:grpSpPr>
        <p:cxnSp>
          <p:nvCxnSpPr>
            <p:cNvPr id="47" name="Straight Connector 46">
              <a:extLst>
                <a:ext uri="{FF2B5EF4-FFF2-40B4-BE49-F238E27FC236}">
                  <a16:creationId xmlns:a16="http://schemas.microsoft.com/office/drawing/2014/main" id="{14D6B5D8-B641-4581-8A12-87F95BE104D3}"/>
                </a:ext>
              </a:extLst>
            </p:cNvPr>
            <p:cNvCxnSpPr/>
            <p:nvPr/>
          </p:nvCxnSpPr>
          <p:spPr>
            <a:xfrm>
              <a:off x="5167664" y="1828800"/>
              <a:ext cx="1810512" cy="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13A3D3-0B6D-4A31-9828-87017A655F64}"/>
                </a:ext>
              </a:extLst>
            </p:cNvPr>
            <p:cNvCxnSpPr>
              <a:cxnSpLocks/>
            </p:cNvCxnSpPr>
            <p:nvPr/>
          </p:nvCxnSpPr>
          <p:spPr>
            <a:xfrm>
              <a:off x="7546019" y="1828800"/>
              <a:ext cx="1991563" cy="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F407D88F-38C7-4BD9-9CF2-5A73C31CB3BA}"/>
                </a:ext>
              </a:extLst>
            </p:cNvPr>
            <p:cNvGrpSpPr/>
            <p:nvPr/>
          </p:nvGrpSpPr>
          <p:grpSpPr>
            <a:xfrm>
              <a:off x="10009076" y="1822383"/>
              <a:ext cx="2017799" cy="640080"/>
              <a:chOff x="1616767" y="1554480"/>
              <a:chExt cx="7622796" cy="640080"/>
            </a:xfrm>
          </p:grpSpPr>
          <p:cxnSp>
            <p:nvCxnSpPr>
              <p:cNvPr id="62" name="Straight Connector 61">
                <a:extLst>
                  <a:ext uri="{FF2B5EF4-FFF2-40B4-BE49-F238E27FC236}">
                    <a16:creationId xmlns:a16="http://schemas.microsoft.com/office/drawing/2014/main" id="{14C6CECC-7801-45A7-970D-5F82C0773B0C}"/>
                  </a:ext>
                </a:extLst>
              </p:cNvPr>
              <p:cNvCxnSpPr>
                <a:cxnSpLocks/>
              </p:cNvCxnSpPr>
              <p:nvPr/>
            </p:nvCxnSpPr>
            <p:spPr>
              <a:xfrm>
                <a:off x="1616767" y="1560897"/>
                <a:ext cx="7622796" cy="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9CF596-1CE0-41E6-BDD2-9B2489DA366A}"/>
                  </a:ext>
                </a:extLst>
              </p:cNvPr>
              <p:cNvCxnSpPr>
                <a:cxnSpLocks/>
              </p:cNvCxnSpPr>
              <p:nvPr/>
            </p:nvCxnSpPr>
            <p:spPr>
              <a:xfrm flipH="1">
                <a:off x="9239563" y="1554480"/>
                <a:ext cx="0" cy="64008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D25B8597-A89A-40D5-B0E6-A05620F40A32}"/>
                </a:ext>
              </a:extLst>
            </p:cNvPr>
            <p:cNvGrpSpPr/>
            <p:nvPr/>
          </p:nvGrpSpPr>
          <p:grpSpPr>
            <a:xfrm>
              <a:off x="240119" y="1824924"/>
              <a:ext cx="1846686" cy="640080"/>
              <a:chOff x="548640" y="1554480"/>
              <a:chExt cx="1872770" cy="640080"/>
            </a:xfrm>
          </p:grpSpPr>
          <p:cxnSp>
            <p:nvCxnSpPr>
              <p:cNvPr id="98" name="Straight Connector 97">
                <a:extLst>
                  <a:ext uri="{FF2B5EF4-FFF2-40B4-BE49-F238E27FC236}">
                    <a16:creationId xmlns:a16="http://schemas.microsoft.com/office/drawing/2014/main" id="{AB88B19A-35C9-46A8-9845-56275D818657}"/>
                  </a:ext>
                </a:extLst>
              </p:cNvPr>
              <p:cNvCxnSpPr>
                <a:cxnSpLocks/>
              </p:cNvCxnSpPr>
              <p:nvPr/>
            </p:nvCxnSpPr>
            <p:spPr>
              <a:xfrm>
                <a:off x="548640" y="1554480"/>
                <a:ext cx="1872770" cy="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57C4B7-1C79-4835-8F39-2527E51EC7EB}"/>
                  </a:ext>
                </a:extLst>
              </p:cNvPr>
              <p:cNvCxnSpPr>
                <a:cxnSpLocks/>
              </p:cNvCxnSpPr>
              <p:nvPr/>
            </p:nvCxnSpPr>
            <p:spPr>
              <a:xfrm flipH="1">
                <a:off x="548640" y="1554480"/>
                <a:ext cx="0" cy="64008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B8E30A01-5AD3-43C9-917A-6D132B2DC2F2}"/>
                </a:ext>
              </a:extLst>
            </p:cNvPr>
            <p:cNvCxnSpPr/>
            <p:nvPr/>
          </p:nvCxnSpPr>
          <p:spPr>
            <a:xfrm>
              <a:off x="2698784" y="1828800"/>
              <a:ext cx="1810512" cy="0"/>
            </a:xfrm>
            <a:prstGeom prst="line">
              <a:avLst/>
            </a:prstGeom>
            <a:ln w="19050" cap="sq">
              <a:solidFill>
                <a:schemeClr val="bg1">
                  <a:lumMod val="50000"/>
                </a:schemeClr>
              </a:solidFill>
              <a:prstDash val="sysDot"/>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5134F1C6-0A58-4AB7-B0DB-F7F517FB4E65}"/>
              </a:ext>
            </a:extLst>
          </p:cNvPr>
          <p:cNvSpPr txBox="1"/>
          <p:nvPr/>
        </p:nvSpPr>
        <p:spPr>
          <a:xfrm>
            <a:off x="6415894" y="2378964"/>
            <a:ext cx="1874016" cy="135999"/>
          </a:xfrm>
          <a:prstGeom prst="rect">
            <a:avLst/>
          </a:prstGeom>
          <a:noFill/>
        </p:spPr>
        <p:txBody>
          <a:bodyPr wrap="square" lIns="0" tIns="0" rIns="0" bIns="0" rtlCol="0" anchor="ctr">
            <a:noAutofit/>
          </a:bodyPr>
          <a:lstStyle/>
          <a:p>
            <a:pPr algn="ctr" defTabSz="914225">
              <a:lnSpc>
                <a:spcPct val="90000"/>
              </a:lnSpc>
              <a:spcAft>
                <a:spcPts val="600"/>
              </a:spcAft>
              <a:defRPr/>
            </a:pPr>
            <a:r>
              <a:rPr lang="en-US" sz="1600" b="1">
                <a:solidFill>
                  <a:srgbClr val="324649"/>
                </a:solidFill>
              </a:rPr>
              <a:t>BI Professionals</a:t>
            </a:r>
          </a:p>
        </p:txBody>
      </p:sp>
      <p:sp>
        <p:nvSpPr>
          <p:cNvPr id="43" name="TextBox 42">
            <a:extLst>
              <a:ext uri="{FF2B5EF4-FFF2-40B4-BE49-F238E27FC236}">
                <a16:creationId xmlns:a16="http://schemas.microsoft.com/office/drawing/2014/main" id="{192D9BA4-87F3-45F9-86F8-1E2B1F3B578D}"/>
              </a:ext>
            </a:extLst>
          </p:cNvPr>
          <p:cNvSpPr txBox="1"/>
          <p:nvPr/>
        </p:nvSpPr>
        <p:spPr>
          <a:xfrm>
            <a:off x="8900660" y="2378964"/>
            <a:ext cx="1874016" cy="135999"/>
          </a:xfrm>
          <a:prstGeom prst="rect">
            <a:avLst/>
          </a:prstGeom>
          <a:noFill/>
        </p:spPr>
        <p:txBody>
          <a:bodyPr wrap="square" lIns="0" tIns="0" rIns="0" bIns="0" rtlCol="0" anchor="ctr">
            <a:noAutofit/>
          </a:bodyPr>
          <a:lstStyle/>
          <a:p>
            <a:pPr algn="ctr" defTabSz="914225">
              <a:lnSpc>
                <a:spcPct val="90000"/>
              </a:lnSpc>
              <a:spcAft>
                <a:spcPts val="600"/>
              </a:spcAft>
              <a:defRPr/>
            </a:pPr>
            <a:r>
              <a:rPr lang="en-US" sz="1600" b="1">
                <a:solidFill>
                  <a:srgbClr val="324649"/>
                </a:solidFill>
              </a:rPr>
              <a:t>Data Scientists</a:t>
            </a:r>
          </a:p>
        </p:txBody>
      </p:sp>
      <p:sp>
        <p:nvSpPr>
          <p:cNvPr id="105" name="TextBox 104">
            <a:extLst>
              <a:ext uri="{FF2B5EF4-FFF2-40B4-BE49-F238E27FC236}">
                <a16:creationId xmlns:a16="http://schemas.microsoft.com/office/drawing/2014/main" id="{AEC478BA-2351-40D3-8677-C5EC88278024}"/>
              </a:ext>
            </a:extLst>
          </p:cNvPr>
          <p:cNvSpPr txBox="1"/>
          <p:nvPr/>
        </p:nvSpPr>
        <p:spPr>
          <a:xfrm>
            <a:off x="4284497" y="2378965"/>
            <a:ext cx="1070866" cy="182854"/>
          </a:xfrm>
          <a:prstGeom prst="rect">
            <a:avLst/>
          </a:prstGeom>
          <a:noFill/>
        </p:spPr>
        <p:txBody>
          <a:bodyPr wrap="square" lIns="0" tIns="0" rIns="0" bIns="0" rtlCol="0" anchor="ctr">
            <a:noAutofit/>
          </a:bodyPr>
          <a:lstStyle/>
          <a:p>
            <a:pPr algn="ctr" defTabSz="914225">
              <a:lnSpc>
                <a:spcPct val="90000"/>
              </a:lnSpc>
              <a:spcAft>
                <a:spcPts val="600"/>
              </a:spcAft>
              <a:defRPr/>
            </a:pPr>
            <a:r>
              <a:rPr lang="en-US" sz="1600" b="1">
                <a:solidFill>
                  <a:srgbClr val="324649"/>
                </a:solidFill>
              </a:rPr>
              <a:t>Analysts</a:t>
            </a:r>
          </a:p>
        </p:txBody>
      </p:sp>
      <p:sp>
        <p:nvSpPr>
          <p:cNvPr id="49" name="TextBox 48">
            <a:extLst>
              <a:ext uri="{FF2B5EF4-FFF2-40B4-BE49-F238E27FC236}">
                <a16:creationId xmlns:a16="http://schemas.microsoft.com/office/drawing/2014/main" id="{987FC113-B7C7-41D7-A8E8-D6CD35B730CE}"/>
              </a:ext>
            </a:extLst>
          </p:cNvPr>
          <p:cNvSpPr txBox="1"/>
          <p:nvPr/>
        </p:nvSpPr>
        <p:spPr>
          <a:xfrm>
            <a:off x="1773036" y="2378966"/>
            <a:ext cx="1171477" cy="182851"/>
          </a:xfrm>
          <a:prstGeom prst="rect">
            <a:avLst/>
          </a:prstGeom>
          <a:noFill/>
        </p:spPr>
        <p:txBody>
          <a:bodyPr wrap="square" lIns="0" tIns="0" rIns="0" bIns="0" rtlCol="0" anchor="ctr">
            <a:noAutofit/>
          </a:bodyPr>
          <a:lstStyle/>
          <a:p>
            <a:pPr algn="ctr" defTabSz="914225">
              <a:lnSpc>
                <a:spcPct val="90000"/>
              </a:lnSpc>
              <a:spcAft>
                <a:spcPts val="600"/>
              </a:spcAft>
              <a:defRPr/>
            </a:pPr>
            <a:r>
              <a:rPr lang="en-US" sz="1600" b="1">
                <a:solidFill>
                  <a:srgbClr val="324649"/>
                </a:solidFill>
              </a:rPr>
              <a:t>End users</a:t>
            </a:r>
          </a:p>
        </p:txBody>
      </p:sp>
      <p:sp>
        <p:nvSpPr>
          <p:cNvPr id="51" name="Title 3">
            <a:extLst>
              <a:ext uri="{FF2B5EF4-FFF2-40B4-BE49-F238E27FC236}">
                <a16:creationId xmlns:a16="http://schemas.microsoft.com/office/drawing/2014/main" id="{C6D7D70D-8BAD-4E73-A8DF-682F6319FEA4}"/>
              </a:ext>
            </a:extLst>
          </p:cNvPr>
          <p:cNvSpPr txBox="1">
            <a:spLocks/>
          </p:cNvSpPr>
          <p:nvPr/>
        </p:nvSpPr>
        <p:spPr>
          <a:xfrm>
            <a:off x="2476813" y="197672"/>
            <a:ext cx="7192218" cy="60051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a:solidFill>
                  <a:srgbClr val="324649"/>
                </a:solidFill>
                <a:cs typeface="Segoe UI"/>
              </a:rPr>
              <a:t>Current AI investments in Power BI</a:t>
            </a:r>
          </a:p>
        </p:txBody>
      </p:sp>
      <p:grpSp>
        <p:nvGrpSpPr>
          <p:cNvPr id="14" name="Group 13">
            <a:extLst>
              <a:ext uri="{FF2B5EF4-FFF2-40B4-BE49-F238E27FC236}">
                <a16:creationId xmlns:a16="http://schemas.microsoft.com/office/drawing/2014/main" id="{45A9D332-F143-4F77-A9DC-4BC1653D1716}"/>
              </a:ext>
            </a:extLst>
          </p:cNvPr>
          <p:cNvGrpSpPr/>
          <p:nvPr/>
        </p:nvGrpSpPr>
        <p:grpSpPr>
          <a:xfrm>
            <a:off x="1973370" y="1430093"/>
            <a:ext cx="8219871" cy="774476"/>
            <a:chOff x="1972784" y="1429810"/>
            <a:chExt cx="8221037" cy="774586"/>
          </a:xfrm>
        </p:grpSpPr>
        <p:sp>
          <p:nvSpPr>
            <p:cNvPr id="56" name="Oval 55">
              <a:extLst>
                <a:ext uri="{FF2B5EF4-FFF2-40B4-BE49-F238E27FC236}">
                  <a16:creationId xmlns:a16="http://schemas.microsoft.com/office/drawing/2014/main" id="{D64C38DC-8935-4744-9AAD-9950EA04347B}"/>
                </a:ext>
              </a:extLst>
            </p:cNvPr>
            <p:cNvSpPr/>
            <p:nvPr/>
          </p:nvSpPr>
          <p:spPr bwMode="auto">
            <a:xfrm>
              <a:off x="4452660" y="1429810"/>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34" tIns="143388" rIns="179234" bIns="143388" numCol="1" spcCol="0" rtlCol="0" fromWordArt="0" anchor="ctr" anchorCtr="0" forceAA="0" compatLnSpc="1">
              <a:prstTxWarp prst="textNoShape">
                <a:avLst/>
              </a:prstTxWarp>
              <a:noAutofit/>
            </a:bodyPr>
            <a:lstStyle/>
            <a:p>
              <a:pPr defTabSz="913751" fontAlgn="base">
                <a:spcBef>
                  <a:spcPct val="0"/>
                </a:spcBef>
                <a:spcAft>
                  <a:spcPct val="0"/>
                </a:spcAft>
                <a:defRPr/>
              </a:pPr>
              <a:endParaRPr lang="en-US" sz="1400" kern="0">
                <a:solidFill>
                  <a:srgbClr val="324649"/>
                </a:solidFill>
                <a:latin typeface="Segoe UI"/>
                <a:cs typeface="Segoe UI" pitchFamily="34" charset="0"/>
              </a:endParaRPr>
            </a:p>
          </p:txBody>
        </p:sp>
        <p:sp>
          <p:nvSpPr>
            <p:cNvPr id="57" name="Oval 56">
              <a:extLst>
                <a:ext uri="{FF2B5EF4-FFF2-40B4-BE49-F238E27FC236}">
                  <a16:creationId xmlns:a16="http://schemas.microsoft.com/office/drawing/2014/main" id="{B67F15C8-4259-456D-B4A7-7DC84B47FC81}"/>
                </a:ext>
              </a:extLst>
            </p:cNvPr>
            <p:cNvSpPr/>
            <p:nvPr/>
          </p:nvSpPr>
          <p:spPr bwMode="auto">
            <a:xfrm>
              <a:off x="6948037" y="1435625"/>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34" tIns="143388" rIns="179234" bIns="143388" numCol="1" spcCol="0" rtlCol="0" fromWordArt="0" anchor="ctr" anchorCtr="0" forceAA="0" compatLnSpc="1">
              <a:prstTxWarp prst="textNoShape">
                <a:avLst/>
              </a:prstTxWarp>
              <a:noAutofit/>
            </a:bodyPr>
            <a:lstStyle/>
            <a:p>
              <a:pPr defTabSz="913751" fontAlgn="base">
                <a:spcBef>
                  <a:spcPct val="0"/>
                </a:spcBef>
                <a:spcAft>
                  <a:spcPct val="0"/>
                </a:spcAft>
                <a:defRPr/>
              </a:pPr>
              <a:endParaRPr lang="en-US" sz="1400" kern="0">
                <a:solidFill>
                  <a:srgbClr val="324649"/>
                </a:solidFill>
                <a:latin typeface="Segoe UI"/>
                <a:cs typeface="Segoe UI" pitchFamily="34" charset="0"/>
              </a:endParaRPr>
            </a:p>
          </p:txBody>
        </p:sp>
        <p:sp>
          <p:nvSpPr>
            <p:cNvPr id="58" name="Oval 57">
              <a:extLst>
                <a:ext uri="{FF2B5EF4-FFF2-40B4-BE49-F238E27FC236}">
                  <a16:creationId xmlns:a16="http://schemas.microsoft.com/office/drawing/2014/main" id="{2077B7C8-F63D-454D-AB43-73976273BA57}"/>
                </a:ext>
              </a:extLst>
            </p:cNvPr>
            <p:cNvSpPr/>
            <p:nvPr/>
          </p:nvSpPr>
          <p:spPr bwMode="auto">
            <a:xfrm>
              <a:off x="9425049" y="1431079"/>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34" tIns="143388" rIns="179234" bIns="143388" numCol="1" spcCol="0" rtlCol="0" fromWordArt="0" anchor="ctr" anchorCtr="0" forceAA="0" compatLnSpc="1">
              <a:prstTxWarp prst="textNoShape">
                <a:avLst/>
              </a:prstTxWarp>
              <a:noAutofit/>
            </a:bodyPr>
            <a:lstStyle/>
            <a:p>
              <a:pPr defTabSz="913751" fontAlgn="base">
                <a:spcBef>
                  <a:spcPct val="0"/>
                </a:spcBef>
                <a:spcAft>
                  <a:spcPct val="0"/>
                </a:spcAft>
                <a:defRPr/>
              </a:pPr>
              <a:endParaRPr lang="en-US" sz="1400" kern="0">
                <a:solidFill>
                  <a:srgbClr val="324649"/>
                </a:solidFill>
                <a:latin typeface="Segoe UI"/>
                <a:cs typeface="Segoe UI" pitchFamily="34" charset="0"/>
              </a:endParaRPr>
            </a:p>
          </p:txBody>
        </p:sp>
        <p:sp>
          <p:nvSpPr>
            <p:cNvPr id="55" name="Oval 54">
              <a:extLst>
                <a:ext uri="{FF2B5EF4-FFF2-40B4-BE49-F238E27FC236}">
                  <a16:creationId xmlns:a16="http://schemas.microsoft.com/office/drawing/2014/main" id="{8D551588-C7F4-4B46-B509-73E9B8CCCFF3}"/>
                </a:ext>
              </a:extLst>
            </p:cNvPr>
            <p:cNvSpPr/>
            <p:nvPr/>
          </p:nvSpPr>
          <p:spPr bwMode="auto">
            <a:xfrm>
              <a:off x="1972784" y="1430536"/>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34" tIns="143388" rIns="179234" bIns="143388" numCol="1" spcCol="0" rtlCol="0" fromWordArt="0" anchor="ctr" anchorCtr="0" forceAA="0" compatLnSpc="1">
              <a:prstTxWarp prst="textNoShape">
                <a:avLst/>
              </a:prstTxWarp>
              <a:noAutofit/>
            </a:bodyPr>
            <a:lstStyle/>
            <a:p>
              <a:pPr defTabSz="913751" fontAlgn="base">
                <a:spcBef>
                  <a:spcPct val="0"/>
                </a:spcBef>
                <a:spcAft>
                  <a:spcPct val="0"/>
                </a:spcAft>
                <a:defRPr/>
              </a:pPr>
              <a:endParaRPr lang="en-US" sz="1400" kern="0">
                <a:solidFill>
                  <a:srgbClr val="324649"/>
                </a:solidFill>
                <a:latin typeface="Segoe UI"/>
                <a:cs typeface="Segoe UI" pitchFamily="34" charset="0"/>
              </a:endParaRPr>
            </a:p>
          </p:txBody>
        </p:sp>
        <p:pic>
          <p:nvPicPr>
            <p:cNvPr id="26" name="Graphic 25">
              <a:extLst>
                <a:ext uri="{FF2B5EF4-FFF2-40B4-BE49-F238E27FC236}">
                  <a16:creationId xmlns:a16="http://schemas.microsoft.com/office/drawing/2014/main" id="{9D0A06B8-000E-449B-BB9E-AD44BB75B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0094" y="1671107"/>
              <a:ext cx="434052" cy="325545"/>
            </a:xfrm>
            <a:prstGeom prst="rect">
              <a:avLst/>
            </a:prstGeom>
          </p:spPr>
        </p:pic>
        <p:pic>
          <p:nvPicPr>
            <p:cNvPr id="27" name="Graphic 26">
              <a:extLst>
                <a:ext uri="{FF2B5EF4-FFF2-40B4-BE49-F238E27FC236}">
                  <a16:creationId xmlns:a16="http://schemas.microsoft.com/office/drawing/2014/main" id="{E13DF15C-8E23-4EB1-96AD-525B0F8287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52" y="1692918"/>
              <a:ext cx="271762" cy="271762"/>
            </a:xfrm>
            <a:prstGeom prst="rect">
              <a:avLst/>
            </a:prstGeom>
          </p:spPr>
        </p:pic>
        <p:pic>
          <p:nvPicPr>
            <p:cNvPr id="33" name="Graphic 32">
              <a:extLst>
                <a:ext uri="{FF2B5EF4-FFF2-40B4-BE49-F238E27FC236}">
                  <a16:creationId xmlns:a16="http://schemas.microsoft.com/office/drawing/2014/main" id="{30338F9F-DEB3-4FF9-B5B3-CE7CD29725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8228" y="1679584"/>
              <a:ext cx="271762" cy="271762"/>
            </a:xfrm>
            <a:prstGeom prst="rect">
              <a:avLst/>
            </a:prstGeom>
          </p:spPr>
        </p:pic>
        <p:pic>
          <p:nvPicPr>
            <p:cNvPr id="35" name="Graphic 34">
              <a:extLst>
                <a:ext uri="{FF2B5EF4-FFF2-40B4-BE49-F238E27FC236}">
                  <a16:creationId xmlns:a16="http://schemas.microsoft.com/office/drawing/2014/main" id="{57D84A48-4481-4B54-8FEB-CC12B1DCBC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76237" y="1692918"/>
              <a:ext cx="271762" cy="271762"/>
            </a:xfrm>
            <a:prstGeom prst="rect">
              <a:avLst/>
            </a:prstGeom>
          </p:spPr>
        </p:pic>
      </p:grpSp>
      <p:grpSp>
        <p:nvGrpSpPr>
          <p:cNvPr id="111" name="Group 110">
            <a:extLst>
              <a:ext uri="{FF2B5EF4-FFF2-40B4-BE49-F238E27FC236}">
                <a16:creationId xmlns:a16="http://schemas.microsoft.com/office/drawing/2014/main" id="{C62C697F-3995-4731-898D-F57D3FF51856}"/>
              </a:ext>
            </a:extLst>
          </p:cNvPr>
          <p:cNvGrpSpPr/>
          <p:nvPr/>
        </p:nvGrpSpPr>
        <p:grpSpPr>
          <a:xfrm>
            <a:off x="221593" y="2743297"/>
            <a:ext cx="2285675" cy="3837792"/>
            <a:chOff x="220760" y="2743199"/>
            <a:chExt cx="2286000" cy="3838337"/>
          </a:xfrm>
          <a:effectLst>
            <a:outerShdw blurRad="50800" dist="38100" dir="2700000" algn="tl" rotWithShape="0">
              <a:prstClr val="black">
                <a:alpha val="40000"/>
              </a:prstClr>
            </a:outerShdw>
          </a:effectLst>
        </p:grpSpPr>
        <p:grpSp>
          <p:nvGrpSpPr>
            <p:cNvPr id="3" name="Group 2">
              <a:extLst>
                <a:ext uri="{FF2B5EF4-FFF2-40B4-BE49-F238E27FC236}">
                  <a16:creationId xmlns:a16="http://schemas.microsoft.com/office/drawing/2014/main" id="{36EA5A3F-516B-4731-A9D3-255EF5101911}"/>
                </a:ext>
              </a:extLst>
            </p:cNvPr>
            <p:cNvGrpSpPr/>
            <p:nvPr/>
          </p:nvGrpSpPr>
          <p:grpSpPr>
            <a:xfrm>
              <a:off x="220760" y="2743199"/>
              <a:ext cx="2286000" cy="3838337"/>
              <a:chOff x="182880" y="2460672"/>
              <a:chExt cx="2286000" cy="3838337"/>
            </a:xfrm>
          </p:grpSpPr>
          <p:sp>
            <p:nvSpPr>
              <p:cNvPr id="37" name="Rectangle 36">
                <a:extLst>
                  <a:ext uri="{FF2B5EF4-FFF2-40B4-BE49-F238E27FC236}">
                    <a16:creationId xmlns:a16="http://schemas.microsoft.com/office/drawing/2014/main" id="{A76921F5-50F1-4140-95FE-04A462EE4BA0}"/>
                  </a:ext>
                </a:extLst>
              </p:cNvPr>
              <p:cNvSpPr/>
              <p:nvPr/>
            </p:nvSpPr>
            <p:spPr bwMode="auto">
              <a:xfrm>
                <a:off x="182880" y="2460672"/>
                <a:ext cx="2286000" cy="3832931"/>
              </a:xfrm>
              <a:prstGeom prst="rect">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algn="ctr" defTabSz="913924" fontAlgn="base">
                  <a:spcBef>
                    <a:spcPct val="0"/>
                  </a:spcBef>
                  <a:spcAft>
                    <a:spcPts val="600"/>
                  </a:spcAft>
                  <a:defRPr/>
                </a:pPr>
                <a:r>
                  <a:rPr lang="en-US" sz="1200" b="1" kern="0">
                    <a:solidFill>
                      <a:srgbClr val="324649"/>
                    </a:solidFill>
                    <a:latin typeface="Segoe UI" pitchFamily="34" charset="0"/>
                    <a:ea typeface="Segoe UI" pitchFamily="34" charset="0"/>
                    <a:cs typeface="Segoe UI" pitchFamily="34" charset="0"/>
                  </a:rPr>
                  <a:t>CAPABILITIES</a:t>
                </a:r>
              </a:p>
              <a:p>
                <a:pPr algn="ct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Quick Insights</a:t>
                </a: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Q&amp;A</a:t>
                </a: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AI Visualizations</a:t>
                </a:r>
              </a:p>
              <a:p>
                <a:pPr marL="233318" lvl="1" defTabSz="913924" fontAlgn="base">
                  <a:spcBef>
                    <a:spcPct val="0"/>
                  </a:spcBef>
                  <a:spcAft>
                    <a:spcPts val="600"/>
                  </a:spcAft>
                  <a:defRPr/>
                </a:pPr>
                <a:endParaRPr lang="en-US" sz="1200" kern="0">
                  <a:solidFill>
                    <a:srgbClr val="324649"/>
                  </a:solidFill>
                  <a:latin typeface="Segoe UI" pitchFamily="34" charset="0"/>
                  <a:ea typeface="Segoe UI" pitchFamily="34" charset="0"/>
                  <a:cs typeface="Segoe UI" pitchFamily="34" charset="0"/>
                </a:endParaRPr>
              </a:p>
            </p:txBody>
          </p:sp>
          <p:sp>
            <p:nvSpPr>
              <p:cNvPr id="39" name="Rectangle 38">
                <a:extLst>
                  <a:ext uri="{FF2B5EF4-FFF2-40B4-BE49-F238E27FC236}">
                    <a16:creationId xmlns:a16="http://schemas.microsoft.com/office/drawing/2014/main" id="{944C26BE-F378-4396-809C-E957A9D7BE33}"/>
                  </a:ext>
                </a:extLst>
              </p:cNvPr>
              <p:cNvSpPr/>
              <p:nvPr/>
            </p:nvSpPr>
            <p:spPr bwMode="auto">
              <a:xfrm>
                <a:off x="182880" y="5750369"/>
                <a:ext cx="228600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639989"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defRPr/>
                </a:pPr>
                <a:r>
                  <a:rPr lang="en-US" sz="1400" b="1" kern="0" spc="-50">
                    <a:ea typeface="Segoe UI" pitchFamily="34" charset="0"/>
                    <a:cs typeface="Segoe UI" pitchFamily="34" charset="0"/>
                  </a:rPr>
                  <a:t>Insights</a:t>
                </a:r>
              </a:p>
            </p:txBody>
          </p:sp>
        </p:grpSp>
        <p:sp>
          <p:nvSpPr>
            <p:cNvPr id="64" name="Rectangle 63">
              <a:extLst>
                <a:ext uri="{FF2B5EF4-FFF2-40B4-BE49-F238E27FC236}">
                  <a16:creationId xmlns:a16="http://schemas.microsoft.com/office/drawing/2014/main" id="{E5EAF322-44A2-4281-85E1-921C1525960F}"/>
                </a:ext>
              </a:extLst>
            </p:cNvPr>
            <p:cNvSpPr/>
            <p:nvPr/>
          </p:nvSpPr>
          <p:spPr bwMode="auto">
            <a:xfrm>
              <a:off x="330283" y="2851684"/>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E60A7D4A-EDE0-4E58-9011-2DD03504B0AB}"/>
                </a:ext>
              </a:extLst>
            </p:cNvPr>
            <p:cNvSpPr/>
            <p:nvPr/>
          </p:nvSpPr>
          <p:spPr bwMode="auto">
            <a:xfrm>
              <a:off x="330283" y="3530279"/>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pic>
          <p:nvPicPr>
            <p:cNvPr id="84" name="Graphic 83">
              <a:extLst>
                <a:ext uri="{FF2B5EF4-FFF2-40B4-BE49-F238E27FC236}">
                  <a16:creationId xmlns:a16="http://schemas.microsoft.com/office/drawing/2014/main" id="{31937BC7-9FDB-407F-A75B-03C69CCA60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1427" y="6168093"/>
              <a:ext cx="224596" cy="269513"/>
            </a:xfrm>
            <a:prstGeom prst="rect">
              <a:avLst/>
            </a:prstGeom>
          </p:spPr>
        </p:pic>
        <p:sp>
          <p:nvSpPr>
            <p:cNvPr id="25" name="Rectangle 24">
              <a:extLst>
                <a:ext uri="{FF2B5EF4-FFF2-40B4-BE49-F238E27FC236}">
                  <a16:creationId xmlns:a16="http://schemas.microsoft.com/office/drawing/2014/main" id="{4800836C-6F8E-46C2-BF32-95CB7774EC38}"/>
                </a:ext>
              </a:extLst>
            </p:cNvPr>
            <p:cNvSpPr/>
            <p:nvPr/>
          </p:nvSpPr>
          <p:spPr>
            <a:xfrm>
              <a:off x="324669" y="2854780"/>
              <a:ext cx="2078182" cy="594650"/>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Natural Language exploration</a:t>
              </a:r>
            </a:p>
          </p:txBody>
        </p:sp>
        <p:sp>
          <p:nvSpPr>
            <p:cNvPr id="66" name="Rectangle 65">
              <a:extLst>
                <a:ext uri="{FF2B5EF4-FFF2-40B4-BE49-F238E27FC236}">
                  <a16:creationId xmlns:a16="http://schemas.microsoft.com/office/drawing/2014/main" id="{62B4406A-F073-4352-ADA3-064FDD08DE47}"/>
                </a:ext>
              </a:extLst>
            </p:cNvPr>
            <p:cNvSpPr/>
            <p:nvPr/>
          </p:nvSpPr>
          <p:spPr>
            <a:xfrm>
              <a:off x="318485" y="3527183"/>
              <a:ext cx="2078182" cy="336787"/>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Automated Insights</a:t>
              </a:r>
              <a:endParaRPr lang="en-US" sz="1200" kern="0">
                <a:latin typeface="Segoe UI" pitchFamily="34" charset="0"/>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58EF7CA5-5BCC-4995-9A96-29CB8AEC418A}"/>
              </a:ext>
            </a:extLst>
          </p:cNvPr>
          <p:cNvGrpSpPr/>
          <p:nvPr/>
        </p:nvGrpSpPr>
        <p:grpSpPr>
          <a:xfrm>
            <a:off x="2598696" y="2743297"/>
            <a:ext cx="2285675" cy="3837792"/>
            <a:chOff x="2598200" y="2743199"/>
            <a:chExt cx="2286000" cy="3838337"/>
          </a:xfrm>
        </p:grpSpPr>
        <p:grpSp>
          <p:nvGrpSpPr>
            <p:cNvPr id="4" name="Group 3">
              <a:extLst>
                <a:ext uri="{FF2B5EF4-FFF2-40B4-BE49-F238E27FC236}">
                  <a16:creationId xmlns:a16="http://schemas.microsoft.com/office/drawing/2014/main" id="{D7EB008F-9BDC-44B6-89D5-D3854BF6C8FE}"/>
                </a:ext>
              </a:extLst>
            </p:cNvPr>
            <p:cNvGrpSpPr/>
            <p:nvPr/>
          </p:nvGrpSpPr>
          <p:grpSpPr>
            <a:xfrm>
              <a:off x="2598200" y="2743199"/>
              <a:ext cx="2286000" cy="3838337"/>
              <a:chOff x="2560320" y="2462462"/>
              <a:chExt cx="2286000" cy="3838337"/>
            </a:xfrm>
          </p:grpSpPr>
          <p:sp>
            <p:nvSpPr>
              <p:cNvPr id="9" name="Rectangle 8">
                <a:extLst>
                  <a:ext uri="{FF2B5EF4-FFF2-40B4-BE49-F238E27FC236}">
                    <a16:creationId xmlns:a16="http://schemas.microsoft.com/office/drawing/2014/main" id="{177422B0-A3CC-4F76-920E-0C1F344A25DE}"/>
                  </a:ext>
                </a:extLst>
              </p:cNvPr>
              <p:cNvSpPr/>
              <p:nvPr/>
            </p:nvSpPr>
            <p:spPr bwMode="auto">
              <a:xfrm>
                <a:off x="2560320" y="2462462"/>
                <a:ext cx="2286000" cy="3832931"/>
              </a:xfrm>
              <a:prstGeom prst="rect">
                <a:avLst/>
              </a:prstGeom>
              <a:solidFill>
                <a:schemeClr val="bg1"/>
              </a:solidFill>
              <a:ln w="9525"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algn="ctr" defTabSz="913924" fontAlgn="base">
                  <a:spcBef>
                    <a:spcPct val="0"/>
                  </a:spcBef>
                  <a:spcAft>
                    <a:spcPts val="600"/>
                  </a:spcAft>
                  <a:defRPr/>
                </a:pPr>
                <a:r>
                  <a:rPr lang="en-US" sz="1200" b="1" kern="0">
                    <a:solidFill>
                      <a:srgbClr val="324649"/>
                    </a:solidFill>
                    <a:latin typeface="Segoe UI" pitchFamily="34" charset="0"/>
                    <a:ea typeface="Segoe UI" pitchFamily="34" charset="0"/>
                    <a:cs typeface="Segoe UI" pitchFamily="34" charset="0"/>
                  </a:rPr>
                  <a:t>CAPABILITIES</a:t>
                </a:r>
              </a:p>
              <a:p>
                <a:pPr algn="ct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Sentiment analysis</a:t>
                </a: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Key phrase extraction</a:t>
                </a:r>
              </a:p>
              <a:p>
                <a:pPr marL="404735" lvl="1"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Image Detection</a:t>
                </a:r>
              </a:p>
            </p:txBody>
          </p:sp>
          <p:sp>
            <p:nvSpPr>
              <p:cNvPr id="16" name="Rectangle 15">
                <a:extLst>
                  <a:ext uri="{FF2B5EF4-FFF2-40B4-BE49-F238E27FC236}">
                    <a16:creationId xmlns:a16="http://schemas.microsoft.com/office/drawing/2014/main" id="{9AABB9FE-506B-4CFE-969B-7847C786F780}"/>
                  </a:ext>
                </a:extLst>
              </p:cNvPr>
              <p:cNvSpPr/>
              <p:nvPr/>
            </p:nvSpPr>
            <p:spPr bwMode="auto">
              <a:xfrm>
                <a:off x="2560320" y="5752159"/>
                <a:ext cx="228600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639989"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defRPr/>
                </a:pPr>
                <a:r>
                  <a:rPr lang="en-US" sz="1400" b="1" kern="0" spc="-50">
                    <a:ea typeface="Segoe UI" pitchFamily="34" charset="0"/>
                    <a:cs typeface="Segoe UI" pitchFamily="34" charset="0"/>
                  </a:rPr>
                  <a:t>Enrichment</a:t>
                </a:r>
              </a:p>
            </p:txBody>
          </p:sp>
        </p:grpSp>
        <p:pic>
          <p:nvPicPr>
            <p:cNvPr id="46" name="Graphic 45">
              <a:extLst>
                <a:ext uri="{FF2B5EF4-FFF2-40B4-BE49-F238E27FC236}">
                  <a16:creationId xmlns:a16="http://schemas.microsoft.com/office/drawing/2014/main" id="{689B5C30-F0FA-4534-9B1A-76CC94A721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51139" y="6185236"/>
              <a:ext cx="224596" cy="269513"/>
            </a:xfrm>
            <a:prstGeom prst="rect">
              <a:avLst/>
            </a:prstGeom>
          </p:spPr>
        </p:pic>
        <p:sp>
          <p:nvSpPr>
            <p:cNvPr id="101" name="Rectangle 100">
              <a:extLst>
                <a:ext uri="{FF2B5EF4-FFF2-40B4-BE49-F238E27FC236}">
                  <a16:creationId xmlns:a16="http://schemas.microsoft.com/office/drawing/2014/main" id="{1E4155A6-3812-46C6-B241-77D1516CCA5F}"/>
                </a:ext>
              </a:extLst>
            </p:cNvPr>
            <p:cNvSpPr/>
            <p:nvPr/>
          </p:nvSpPr>
          <p:spPr bwMode="auto">
            <a:xfrm>
              <a:off x="2698784" y="2863424"/>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25D9608C-B601-4D9A-8D4A-BA36DB3842DB}"/>
                </a:ext>
              </a:extLst>
            </p:cNvPr>
            <p:cNvSpPr/>
            <p:nvPr/>
          </p:nvSpPr>
          <p:spPr bwMode="auto">
            <a:xfrm>
              <a:off x="2698784" y="3542019"/>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2C7BD5DA-3391-4CFD-BD36-A841A7E8A1D9}"/>
                </a:ext>
              </a:extLst>
            </p:cNvPr>
            <p:cNvSpPr/>
            <p:nvPr/>
          </p:nvSpPr>
          <p:spPr>
            <a:xfrm>
              <a:off x="2671182" y="3527183"/>
              <a:ext cx="2078182" cy="594650"/>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One-click AI transformations</a:t>
              </a:r>
            </a:p>
          </p:txBody>
        </p:sp>
        <p:sp>
          <p:nvSpPr>
            <p:cNvPr id="68" name="Rectangle 67">
              <a:extLst>
                <a:ext uri="{FF2B5EF4-FFF2-40B4-BE49-F238E27FC236}">
                  <a16:creationId xmlns:a16="http://schemas.microsoft.com/office/drawing/2014/main" id="{70433C43-19CB-4374-BEBC-34A8E72A0FB2}"/>
                </a:ext>
              </a:extLst>
            </p:cNvPr>
            <p:cNvSpPr/>
            <p:nvPr/>
          </p:nvSpPr>
          <p:spPr>
            <a:xfrm>
              <a:off x="2670816" y="2854780"/>
              <a:ext cx="2078182" cy="338602"/>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AI Enrichment</a:t>
              </a:r>
            </a:p>
          </p:txBody>
        </p:sp>
      </p:grpSp>
      <p:grpSp>
        <p:nvGrpSpPr>
          <p:cNvPr id="96" name="Group 95">
            <a:extLst>
              <a:ext uri="{FF2B5EF4-FFF2-40B4-BE49-F238E27FC236}">
                <a16:creationId xmlns:a16="http://schemas.microsoft.com/office/drawing/2014/main" id="{74521988-3E79-43D6-BEA6-237AD29BBE0B}"/>
              </a:ext>
            </a:extLst>
          </p:cNvPr>
          <p:cNvGrpSpPr/>
          <p:nvPr/>
        </p:nvGrpSpPr>
        <p:grpSpPr>
          <a:xfrm>
            <a:off x="4979830" y="2748691"/>
            <a:ext cx="2285675" cy="3838273"/>
            <a:chOff x="4979671" y="2748595"/>
            <a:chExt cx="2286000" cy="3838817"/>
          </a:xfrm>
          <a:effectLst>
            <a:outerShdw blurRad="50800" dist="38100" dir="2700000" algn="tl" rotWithShape="0">
              <a:prstClr val="black">
                <a:alpha val="40000"/>
              </a:prstClr>
            </a:outerShdw>
          </a:effectLst>
        </p:grpSpPr>
        <p:grpSp>
          <p:nvGrpSpPr>
            <p:cNvPr id="2" name="Group 1">
              <a:extLst>
                <a:ext uri="{FF2B5EF4-FFF2-40B4-BE49-F238E27FC236}">
                  <a16:creationId xmlns:a16="http://schemas.microsoft.com/office/drawing/2014/main" id="{C7AC5DDE-E1FE-4F2F-AF2A-4D7596AB7C14}"/>
                </a:ext>
              </a:extLst>
            </p:cNvPr>
            <p:cNvGrpSpPr/>
            <p:nvPr/>
          </p:nvGrpSpPr>
          <p:grpSpPr>
            <a:xfrm>
              <a:off x="4979671" y="2748595"/>
              <a:ext cx="2286000" cy="3838817"/>
              <a:chOff x="7307800" y="3428999"/>
              <a:chExt cx="2286000" cy="3838817"/>
            </a:xfrm>
          </p:grpSpPr>
          <p:grpSp>
            <p:nvGrpSpPr>
              <p:cNvPr id="8" name="Group 7">
                <a:extLst>
                  <a:ext uri="{FF2B5EF4-FFF2-40B4-BE49-F238E27FC236}">
                    <a16:creationId xmlns:a16="http://schemas.microsoft.com/office/drawing/2014/main" id="{A6A18CC7-96C8-4BFC-96D9-FC3D3718AC7F}"/>
                  </a:ext>
                </a:extLst>
              </p:cNvPr>
              <p:cNvGrpSpPr/>
              <p:nvPr/>
            </p:nvGrpSpPr>
            <p:grpSpPr>
              <a:xfrm>
                <a:off x="7307800" y="3428999"/>
                <a:ext cx="2286000" cy="3838817"/>
                <a:chOff x="7315200" y="2462462"/>
                <a:chExt cx="2286000" cy="3838817"/>
              </a:xfrm>
            </p:grpSpPr>
            <p:sp>
              <p:nvSpPr>
                <p:cNvPr id="11" name="Rectangle 10">
                  <a:extLst>
                    <a:ext uri="{FF2B5EF4-FFF2-40B4-BE49-F238E27FC236}">
                      <a16:creationId xmlns:a16="http://schemas.microsoft.com/office/drawing/2014/main" id="{460D70EA-59CB-4C76-900D-2DE769BC28C4}"/>
                    </a:ext>
                  </a:extLst>
                </p:cNvPr>
                <p:cNvSpPr/>
                <p:nvPr/>
              </p:nvSpPr>
              <p:spPr bwMode="auto">
                <a:xfrm>
                  <a:off x="7315200" y="2462462"/>
                  <a:ext cx="2286000" cy="3832931"/>
                </a:xfrm>
                <a:prstGeom prst="rect">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algn="ctr" defTabSz="913924" fontAlgn="base">
                    <a:spcBef>
                      <a:spcPct val="0"/>
                    </a:spcBef>
                    <a:spcAft>
                      <a:spcPts val="600"/>
                    </a:spcAft>
                    <a:defRPr/>
                  </a:pPr>
                  <a:r>
                    <a:rPr lang="en-US" sz="1200" b="1" kern="0">
                      <a:solidFill>
                        <a:srgbClr val="324649"/>
                      </a:solidFill>
                      <a:latin typeface="Segoe UI" pitchFamily="34" charset="0"/>
                      <a:ea typeface="Segoe UI" pitchFamily="34" charset="0"/>
                      <a:cs typeface="Segoe UI" pitchFamily="34" charset="0"/>
                    </a:rPr>
                    <a:t>CAPABILITIES</a:t>
                  </a:r>
                </a:p>
                <a:p>
                  <a:pPr algn="ct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Predictions</a:t>
                  </a: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Classifications</a:t>
                  </a: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Regression</a:t>
                  </a:r>
                </a:p>
                <a:p>
                  <a:pPr marL="228556" defTabSz="913924" fontAlgn="base">
                    <a:spcBef>
                      <a:spcPct val="0"/>
                    </a:spcBef>
                    <a:spcAft>
                      <a:spcPts val="600"/>
                    </a:spcAft>
                    <a:defRPr/>
                  </a:pPr>
                  <a:endParaRPr lang="en-US" sz="1200" kern="0">
                    <a:solidFill>
                      <a:srgbClr val="324649"/>
                    </a:solidFill>
                    <a:latin typeface="Segoe UI" pitchFamily="34" charset="0"/>
                    <a:ea typeface="Segoe UI" pitchFamily="34" charset="0"/>
                    <a:cs typeface="Segoe UI" pitchFamily="34" charset="0"/>
                  </a:endParaRPr>
                </a:p>
              </p:txBody>
            </p:sp>
            <p:sp>
              <p:nvSpPr>
                <p:cNvPr id="18" name="Rectangle 17">
                  <a:extLst>
                    <a:ext uri="{FF2B5EF4-FFF2-40B4-BE49-F238E27FC236}">
                      <a16:creationId xmlns:a16="http://schemas.microsoft.com/office/drawing/2014/main" id="{B9408F3B-0111-4409-90EA-8B892DF0378D}"/>
                    </a:ext>
                  </a:extLst>
                </p:cNvPr>
                <p:cNvSpPr/>
                <p:nvPr/>
              </p:nvSpPr>
              <p:spPr bwMode="auto">
                <a:xfrm>
                  <a:off x="7315200" y="5752639"/>
                  <a:ext cx="228600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639989"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defRPr/>
                  </a:pPr>
                  <a:r>
                    <a:rPr lang="en-US" sz="1400" b="1" kern="0" spc="-50">
                      <a:ea typeface="Segoe UI" pitchFamily="34" charset="0"/>
                      <a:cs typeface="Segoe UI" pitchFamily="34" charset="0"/>
                    </a:rPr>
                    <a:t>Automated ML</a:t>
                  </a:r>
                </a:p>
              </p:txBody>
            </p:sp>
          </p:grpSp>
          <p:pic>
            <p:nvPicPr>
              <p:cNvPr id="44" name="Graphic 43">
                <a:extLst>
                  <a:ext uri="{FF2B5EF4-FFF2-40B4-BE49-F238E27FC236}">
                    <a16:creationId xmlns:a16="http://schemas.microsoft.com/office/drawing/2014/main" id="{4E88E7F5-D39E-475A-96AD-C0517DC624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46132" y="6852862"/>
                <a:ext cx="269513" cy="269513"/>
              </a:xfrm>
              <a:prstGeom prst="rect">
                <a:avLst/>
              </a:prstGeom>
            </p:spPr>
          </p:pic>
        </p:grpSp>
        <p:sp>
          <p:nvSpPr>
            <p:cNvPr id="103" name="Rectangle 102">
              <a:extLst>
                <a:ext uri="{FF2B5EF4-FFF2-40B4-BE49-F238E27FC236}">
                  <a16:creationId xmlns:a16="http://schemas.microsoft.com/office/drawing/2014/main" id="{9829283A-34AB-405B-82BF-6F6FC1FE0669}"/>
                </a:ext>
              </a:extLst>
            </p:cNvPr>
            <p:cNvSpPr/>
            <p:nvPr/>
          </p:nvSpPr>
          <p:spPr bwMode="auto">
            <a:xfrm>
              <a:off x="5091153" y="2862166"/>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CD03063C-CBAD-4973-B6D0-5EEBD18D4CC5}"/>
                </a:ext>
              </a:extLst>
            </p:cNvPr>
            <p:cNvSpPr/>
            <p:nvPr/>
          </p:nvSpPr>
          <p:spPr bwMode="auto">
            <a:xfrm>
              <a:off x="5091153" y="3540761"/>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FA29577D-77CB-46B3-AD14-93383CE3C7BF}"/>
                </a:ext>
              </a:extLst>
            </p:cNvPr>
            <p:cNvSpPr/>
            <p:nvPr/>
          </p:nvSpPr>
          <p:spPr>
            <a:xfrm>
              <a:off x="5083580" y="2854780"/>
              <a:ext cx="2078182" cy="594650"/>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Generate ML models in clicks</a:t>
              </a:r>
            </a:p>
          </p:txBody>
        </p:sp>
        <p:sp>
          <p:nvSpPr>
            <p:cNvPr id="70" name="Rectangle 69">
              <a:extLst>
                <a:ext uri="{FF2B5EF4-FFF2-40B4-BE49-F238E27FC236}">
                  <a16:creationId xmlns:a16="http://schemas.microsoft.com/office/drawing/2014/main" id="{6CD50533-2240-4BE3-B753-9E515A9F650E}"/>
                </a:ext>
              </a:extLst>
            </p:cNvPr>
            <p:cNvSpPr/>
            <p:nvPr/>
          </p:nvSpPr>
          <p:spPr>
            <a:xfrm>
              <a:off x="5081846" y="3532222"/>
              <a:ext cx="2078182" cy="594650"/>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Turnkey model deployments</a:t>
              </a:r>
            </a:p>
          </p:txBody>
        </p:sp>
      </p:grpSp>
      <p:grpSp>
        <p:nvGrpSpPr>
          <p:cNvPr id="95" name="Group 94">
            <a:extLst>
              <a:ext uri="{FF2B5EF4-FFF2-40B4-BE49-F238E27FC236}">
                <a16:creationId xmlns:a16="http://schemas.microsoft.com/office/drawing/2014/main" id="{87540F2C-0613-47BC-8B0A-2DF193CEF96D}"/>
              </a:ext>
            </a:extLst>
          </p:cNvPr>
          <p:cNvGrpSpPr/>
          <p:nvPr/>
        </p:nvGrpSpPr>
        <p:grpSpPr>
          <a:xfrm>
            <a:off x="7367666" y="2749962"/>
            <a:ext cx="2285675" cy="3838273"/>
            <a:chOff x="7367846" y="2749865"/>
            <a:chExt cx="2286000" cy="3838817"/>
          </a:xfrm>
          <a:effectLst>
            <a:outerShdw blurRad="50800" dist="38100" dir="2700000" algn="tl" rotWithShape="0">
              <a:prstClr val="black">
                <a:alpha val="40000"/>
              </a:prstClr>
            </a:outerShdw>
          </a:effectLst>
        </p:grpSpPr>
        <p:grpSp>
          <p:nvGrpSpPr>
            <p:cNvPr id="74" name="Group 73">
              <a:extLst>
                <a:ext uri="{FF2B5EF4-FFF2-40B4-BE49-F238E27FC236}">
                  <a16:creationId xmlns:a16="http://schemas.microsoft.com/office/drawing/2014/main" id="{2833861D-198D-4685-87FE-5CD807F2A193}"/>
                </a:ext>
              </a:extLst>
            </p:cNvPr>
            <p:cNvGrpSpPr/>
            <p:nvPr/>
          </p:nvGrpSpPr>
          <p:grpSpPr>
            <a:xfrm>
              <a:off x="7367846" y="2749865"/>
              <a:ext cx="2286000" cy="3838817"/>
              <a:chOff x="7315200" y="2462462"/>
              <a:chExt cx="2286000" cy="3838817"/>
            </a:xfrm>
          </p:grpSpPr>
          <p:sp>
            <p:nvSpPr>
              <p:cNvPr id="76" name="Rectangle 75">
                <a:extLst>
                  <a:ext uri="{FF2B5EF4-FFF2-40B4-BE49-F238E27FC236}">
                    <a16:creationId xmlns:a16="http://schemas.microsoft.com/office/drawing/2014/main" id="{6E5B9217-64CC-4FE2-82BA-892A5ABBBAF5}"/>
                  </a:ext>
                </a:extLst>
              </p:cNvPr>
              <p:cNvSpPr/>
              <p:nvPr/>
            </p:nvSpPr>
            <p:spPr bwMode="auto">
              <a:xfrm>
                <a:off x="7315200" y="2462462"/>
                <a:ext cx="2286000" cy="3832931"/>
              </a:xfrm>
              <a:prstGeom prst="rect">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algn="ctr" defTabSz="913924" fontAlgn="base">
                  <a:spcBef>
                    <a:spcPct val="0"/>
                  </a:spcBef>
                  <a:spcAft>
                    <a:spcPts val="600"/>
                  </a:spcAft>
                  <a:defRPr/>
                </a:pPr>
                <a:r>
                  <a:rPr lang="en-US" sz="1200" b="1" kern="0">
                    <a:solidFill>
                      <a:srgbClr val="324649"/>
                    </a:solidFill>
                    <a:latin typeface="Segoe UI" pitchFamily="34" charset="0"/>
                    <a:ea typeface="Segoe UI" pitchFamily="34" charset="0"/>
                    <a:cs typeface="Segoe UI" pitchFamily="34" charset="0"/>
                  </a:rPr>
                  <a:t>LANGUAGES</a:t>
                </a:r>
              </a:p>
              <a:p>
                <a:pPr algn="ct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R</a:t>
                </a: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Python</a:t>
                </a:r>
              </a:p>
              <a:p>
                <a:pPr marL="228556" defTabSz="913924" fontAlgn="base">
                  <a:spcBef>
                    <a:spcPct val="0"/>
                  </a:spcBef>
                  <a:spcAft>
                    <a:spcPts val="600"/>
                  </a:spcAft>
                  <a:defRPr/>
                </a:pPr>
                <a:endParaRPr lang="en-US" sz="1200" kern="0">
                  <a:solidFill>
                    <a:srgbClr val="324649"/>
                  </a:solidFill>
                  <a:latin typeface="Segoe UI" pitchFamily="34" charset="0"/>
                  <a:ea typeface="Segoe UI" pitchFamily="34" charset="0"/>
                  <a:cs typeface="Segoe UI" pitchFamily="34" charset="0"/>
                </a:endParaRPr>
              </a:p>
            </p:txBody>
          </p:sp>
          <p:sp>
            <p:nvSpPr>
              <p:cNvPr id="77" name="Rectangle 76">
                <a:extLst>
                  <a:ext uri="{FF2B5EF4-FFF2-40B4-BE49-F238E27FC236}">
                    <a16:creationId xmlns:a16="http://schemas.microsoft.com/office/drawing/2014/main" id="{8AA5CE67-D079-4F98-A06A-78F694778DA3}"/>
                  </a:ext>
                </a:extLst>
              </p:cNvPr>
              <p:cNvSpPr/>
              <p:nvPr/>
            </p:nvSpPr>
            <p:spPr bwMode="auto">
              <a:xfrm>
                <a:off x="7315200" y="5752639"/>
                <a:ext cx="2286000" cy="548640"/>
              </a:xfrm>
              <a:prstGeom prst="rect">
                <a:avLst/>
              </a:prstGeom>
              <a:solidFill>
                <a:srgbClr val="00827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639989"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defRPr/>
                </a:pPr>
                <a:r>
                  <a:rPr lang="en-US" sz="1400" b="1" kern="0" spc="-50">
                    <a:ea typeface="Segoe UI" pitchFamily="34" charset="0"/>
                    <a:cs typeface="Segoe UI" pitchFamily="34" charset="0"/>
                  </a:rPr>
                  <a:t>Data Science Extensibility</a:t>
                </a:r>
              </a:p>
            </p:txBody>
          </p:sp>
        </p:grpSp>
        <p:sp>
          <p:nvSpPr>
            <p:cNvPr id="106" name="Rectangle 105">
              <a:extLst>
                <a:ext uri="{FF2B5EF4-FFF2-40B4-BE49-F238E27FC236}">
                  <a16:creationId xmlns:a16="http://schemas.microsoft.com/office/drawing/2014/main" id="{6C75DF81-B662-4004-B1B7-21618675DFCD}"/>
                </a:ext>
              </a:extLst>
            </p:cNvPr>
            <p:cNvSpPr/>
            <p:nvPr/>
          </p:nvSpPr>
          <p:spPr bwMode="auto">
            <a:xfrm>
              <a:off x="7471755" y="2853627"/>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C0BB2723-D44E-4348-9FDA-A4EA533E28F6}"/>
                </a:ext>
              </a:extLst>
            </p:cNvPr>
            <p:cNvSpPr/>
            <p:nvPr/>
          </p:nvSpPr>
          <p:spPr>
            <a:xfrm>
              <a:off x="7471755" y="2856050"/>
              <a:ext cx="2078182" cy="594650"/>
            </a:xfrm>
            <a:prstGeom prst="rect">
              <a:avLst/>
            </a:prstGeom>
            <a:noFill/>
            <a:ln>
              <a:noFill/>
            </a:ln>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Pro Data Science integration</a:t>
              </a:r>
            </a:p>
          </p:txBody>
        </p:sp>
        <p:pic>
          <p:nvPicPr>
            <p:cNvPr id="81" name="Graphic 80">
              <a:extLst>
                <a:ext uri="{FF2B5EF4-FFF2-40B4-BE49-F238E27FC236}">
                  <a16:creationId xmlns:a16="http://schemas.microsoft.com/office/drawing/2014/main" id="{850EC2EF-25B2-451C-8DAF-B7ED88DD6D5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11988" y="6202064"/>
              <a:ext cx="269513" cy="224596"/>
            </a:xfrm>
            <a:prstGeom prst="rect">
              <a:avLst/>
            </a:prstGeom>
          </p:spPr>
        </p:pic>
      </p:grpSp>
      <p:grpSp>
        <p:nvGrpSpPr>
          <p:cNvPr id="65" name="Group 64">
            <a:extLst>
              <a:ext uri="{FF2B5EF4-FFF2-40B4-BE49-F238E27FC236}">
                <a16:creationId xmlns:a16="http://schemas.microsoft.com/office/drawing/2014/main" id="{FF0D5AAF-78A3-4D2F-A13F-301EEF000727}"/>
              </a:ext>
            </a:extLst>
          </p:cNvPr>
          <p:cNvGrpSpPr/>
          <p:nvPr/>
        </p:nvGrpSpPr>
        <p:grpSpPr>
          <a:xfrm>
            <a:off x="9740358" y="2745596"/>
            <a:ext cx="2285675" cy="3838273"/>
            <a:chOff x="9740875" y="2745499"/>
            <a:chExt cx="2286000" cy="3838817"/>
          </a:xfrm>
          <a:effectLst>
            <a:outerShdw blurRad="50800" dist="38100" dir="2700000" algn="tl" rotWithShape="0">
              <a:prstClr val="black">
                <a:alpha val="40000"/>
              </a:prstClr>
            </a:outerShdw>
          </a:effectLst>
        </p:grpSpPr>
        <p:pic>
          <p:nvPicPr>
            <p:cNvPr id="41" name="Graphic 40">
              <a:extLst>
                <a:ext uri="{FF2B5EF4-FFF2-40B4-BE49-F238E27FC236}">
                  <a16:creationId xmlns:a16="http://schemas.microsoft.com/office/drawing/2014/main" id="{EDCFF518-F31B-450E-BD91-CE8F3E79146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51765" y="6168093"/>
              <a:ext cx="247056" cy="269513"/>
            </a:xfrm>
            <a:prstGeom prst="rect">
              <a:avLst/>
            </a:prstGeom>
          </p:spPr>
        </p:pic>
        <p:grpSp>
          <p:nvGrpSpPr>
            <p:cNvPr id="90" name="Group 89">
              <a:extLst>
                <a:ext uri="{FF2B5EF4-FFF2-40B4-BE49-F238E27FC236}">
                  <a16:creationId xmlns:a16="http://schemas.microsoft.com/office/drawing/2014/main" id="{3B78E242-BC96-4D7C-ABCA-B49980FEF42E}"/>
                </a:ext>
              </a:extLst>
            </p:cNvPr>
            <p:cNvGrpSpPr/>
            <p:nvPr/>
          </p:nvGrpSpPr>
          <p:grpSpPr>
            <a:xfrm>
              <a:off x="9740875" y="2745499"/>
              <a:ext cx="2286000" cy="3838817"/>
              <a:chOff x="7315200" y="2462462"/>
              <a:chExt cx="2286000" cy="3838817"/>
            </a:xfrm>
          </p:grpSpPr>
          <p:sp>
            <p:nvSpPr>
              <p:cNvPr id="91" name="Rectangle 90">
                <a:extLst>
                  <a:ext uri="{FF2B5EF4-FFF2-40B4-BE49-F238E27FC236}">
                    <a16:creationId xmlns:a16="http://schemas.microsoft.com/office/drawing/2014/main" id="{CB4A46E6-BCE9-423A-BEA8-FDBCC556F265}"/>
                  </a:ext>
                </a:extLst>
              </p:cNvPr>
              <p:cNvSpPr/>
              <p:nvPr/>
            </p:nvSpPr>
            <p:spPr bwMode="auto">
              <a:xfrm>
                <a:off x="7315200" y="2462462"/>
                <a:ext cx="2286000" cy="3832931"/>
              </a:xfrm>
              <a:prstGeom prst="rect">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defTabSz="913924" fontAlgn="base">
                  <a:spcBef>
                    <a:spcPct val="0"/>
                  </a:spcBef>
                  <a:spcAft>
                    <a:spcPts val="600"/>
                  </a:spcAft>
                  <a:defRPr/>
                </a:pPr>
                <a:endParaRPr lang="en-US" sz="1000" b="1" kern="0">
                  <a:solidFill>
                    <a:srgbClr val="324649"/>
                  </a:solidFill>
                  <a:latin typeface="Segoe UI" pitchFamily="34" charset="0"/>
                  <a:ea typeface="Segoe UI" pitchFamily="34" charset="0"/>
                  <a:cs typeface="Segoe UI" pitchFamily="34" charset="0"/>
                </a:endParaRPr>
              </a:p>
              <a:p>
                <a:pPr algn="ctr" defTabSz="913924" fontAlgn="base">
                  <a:spcBef>
                    <a:spcPct val="0"/>
                  </a:spcBef>
                  <a:spcAft>
                    <a:spcPts val="600"/>
                  </a:spcAft>
                  <a:defRPr/>
                </a:pPr>
                <a:r>
                  <a:rPr lang="en-US" sz="1200" b="1" kern="0">
                    <a:solidFill>
                      <a:srgbClr val="324649"/>
                    </a:solidFill>
                    <a:latin typeface="Segoe UI" pitchFamily="34" charset="0"/>
                    <a:ea typeface="Segoe UI" pitchFamily="34" charset="0"/>
                    <a:cs typeface="Segoe UI" pitchFamily="34" charset="0"/>
                  </a:rPr>
                  <a:t>INTEGRATION</a:t>
                </a:r>
              </a:p>
              <a:p>
                <a:pPr algn="ctr" defTabSz="913924" fontAlgn="base">
                  <a:spcBef>
                    <a:spcPct val="0"/>
                  </a:spcBef>
                  <a:spcAft>
                    <a:spcPts val="600"/>
                  </a:spcAft>
                  <a:defRPr/>
                </a:pPr>
                <a:endParaRPr lang="en-US" sz="1200" b="1" kern="0">
                  <a:solidFill>
                    <a:srgbClr val="324649"/>
                  </a:solidFill>
                  <a:latin typeface="Segoe UI" pitchFamily="34" charset="0"/>
                  <a:ea typeface="Segoe UI" pitchFamily="34" charset="0"/>
                  <a:cs typeface="Segoe UI" pitchFamily="34" charset="0"/>
                </a:endParaRP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Azure ML</a:t>
                </a:r>
              </a:p>
              <a:p>
                <a:pPr marL="399973" indent="-171417" defTabSz="913924" fontAlgn="base">
                  <a:spcBef>
                    <a:spcPct val="0"/>
                  </a:spcBef>
                  <a:spcAft>
                    <a:spcPts val="600"/>
                  </a:spcAft>
                  <a:buFont typeface="Arial" panose="020B0604020202020204" pitchFamily="34" charset="0"/>
                  <a:buChar char="•"/>
                  <a:defRPr/>
                </a:pPr>
                <a:r>
                  <a:rPr lang="en-US" sz="1200" kern="0">
                    <a:solidFill>
                      <a:srgbClr val="324649"/>
                    </a:solidFill>
                    <a:latin typeface="Segoe UI" pitchFamily="34" charset="0"/>
                    <a:ea typeface="Segoe UI" pitchFamily="34" charset="0"/>
                    <a:cs typeface="Segoe UI" pitchFamily="34" charset="0"/>
                  </a:rPr>
                  <a:t>Azure Frameworks</a:t>
                </a:r>
              </a:p>
              <a:p>
                <a:pPr marL="228556" defTabSz="913924" fontAlgn="base">
                  <a:spcBef>
                    <a:spcPct val="0"/>
                  </a:spcBef>
                  <a:spcAft>
                    <a:spcPts val="600"/>
                  </a:spcAft>
                  <a:defRPr/>
                </a:pPr>
                <a:endParaRPr lang="en-US" sz="1200" kern="0">
                  <a:solidFill>
                    <a:srgbClr val="324649"/>
                  </a:solidFill>
                  <a:latin typeface="Segoe UI" pitchFamily="34" charset="0"/>
                  <a:ea typeface="Segoe UI" pitchFamily="34" charset="0"/>
                  <a:cs typeface="Segoe UI" pitchFamily="34" charset="0"/>
                </a:endParaRPr>
              </a:p>
            </p:txBody>
          </p:sp>
          <p:sp>
            <p:nvSpPr>
              <p:cNvPr id="92" name="Rectangle 91">
                <a:extLst>
                  <a:ext uri="{FF2B5EF4-FFF2-40B4-BE49-F238E27FC236}">
                    <a16:creationId xmlns:a16="http://schemas.microsoft.com/office/drawing/2014/main" id="{A7423215-601F-4F7C-AFF6-D90C7B7812CD}"/>
                  </a:ext>
                </a:extLst>
              </p:cNvPr>
              <p:cNvSpPr/>
              <p:nvPr/>
            </p:nvSpPr>
            <p:spPr bwMode="auto">
              <a:xfrm>
                <a:off x="7315200" y="5752639"/>
                <a:ext cx="228600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639989" tIns="45713" rIns="45713" bIns="45713" numCol="1" spcCol="0" rtlCol="0" fromWordArt="0" anchor="ctr" anchorCtr="0" forceAA="0" compatLnSpc="1">
                <a:prstTxWarp prst="textNoShape">
                  <a:avLst/>
                </a:prstTxWarp>
                <a:noAutofit/>
              </a:bodyPr>
              <a:lstStyle/>
              <a:p>
                <a:pPr defTabSz="913924" fontAlgn="base">
                  <a:spcBef>
                    <a:spcPct val="0"/>
                  </a:spcBef>
                  <a:spcAft>
                    <a:spcPct val="0"/>
                  </a:spcAft>
                  <a:defRPr/>
                </a:pPr>
                <a:r>
                  <a:rPr lang="en-US" sz="1400" b="1" kern="0" spc="-50">
                    <a:ea typeface="Segoe UI" pitchFamily="34" charset="0"/>
                    <a:cs typeface="Segoe UI" pitchFamily="34" charset="0"/>
                  </a:rPr>
                  <a:t>Azure Extensibility</a:t>
                </a:r>
              </a:p>
            </p:txBody>
          </p:sp>
        </p:grpSp>
        <p:sp>
          <p:nvSpPr>
            <p:cNvPr id="108" name="Rectangle 107">
              <a:extLst>
                <a:ext uri="{FF2B5EF4-FFF2-40B4-BE49-F238E27FC236}">
                  <a16:creationId xmlns:a16="http://schemas.microsoft.com/office/drawing/2014/main" id="{AE78AFF5-85CF-4D00-ABED-528B6340DBD1}"/>
                </a:ext>
              </a:extLst>
            </p:cNvPr>
            <p:cNvSpPr/>
            <p:nvPr/>
          </p:nvSpPr>
          <p:spPr bwMode="auto">
            <a:xfrm>
              <a:off x="9843716" y="2871613"/>
              <a:ext cx="2078182" cy="584775"/>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324649"/>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CE8CB72-37A2-4CB5-A62A-F3525F3843C5}"/>
                </a:ext>
              </a:extLst>
            </p:cNvPr>
            <p:cNvSpPr/>
            <p:nvPr/>
          </p:nvSpPr>
          <p:spPr>
            <a:xfrm>
              <a:off x="9844784" y="2851684"/>
              <a:ext cx="2078182" cy="594650"/>
            </a:xfrm>
            <a:prstGeom prst="rect">
              <a:avLst/>
            </a:prstGeom>
            <a:noFill/>
          </p:spPr>
          <p:txBody>
            <a:bodyPr wrap="square">
              <a:spAutoFit/>
            </a:bodyPr>
            <a:lstStyle/>
            <a:p>
              <a:pPr algn="ctr" defTabSz="913924" fontAlgn="base">
                <a:spcBef>
                  <a:spcPct val="0"/>
                </a:spcBef>
                <a:spcAft>
                  <a:spcPts val="600"/>
                </a:spcAft>
                <a:defRPr/>
              </a:pPr>
              <a:r>
                <a:rPr lang="en-US" sz="1600" b="1" kern="0">
                  <a:ea typeface="Segoe UI" pitchFamily="34" charset="0"/>
                  <a:cs typeface="Segoe UI" pitchFamily="34" charset="0"/>
                </a:rPr>
                <a:t>Azure ML integration</a:t>
              </a:r>
            </a:p>
          </p:txBody>
        </p:sp>
        <p:pic>
          <p:nvPicPr>
            <p:cNvPr id="94" name="Graphic 93">
              <a:extLst>
                <a:ext uri="{FF2B5EF4-FFF2-40B4-BE49-F238E27FC236}">
                  <a16:creationId xmlns:a16="http://schemas.microsoft.com/office/drawing/2014/main" id="{CA6D9B80-296C-4413-B9E2-D6AE1DC3E2E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90758" y="6175239"/>
              <a:ext cx="247056" cy="269513"/>
            </a:xfrm>
            <a:prstGeom prst="rect">
              <a:avLst/>
            </a:prstGeom>
          </p:spPr>
        </p:pic>
      </p:grpSp>
    </p:spTree>
    <p:extLst>
      <p:ext uri="{BB962C8B-B14F-4D97-AF65-F5344CB8AC3E}">
        <p14:creationId xmlns:p14="http://schemas.microsoft.com/office/powerpoint/2010/main" val="185950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4" presetClass="path" presetSubtype="0" accel="50000" decel="50000" fill="hold" nodeType="withEffect">
                                  <p:stCondLst>
                                    <p:cond delay="0"/>
                                  </p:stCondLst>
                                  <p:childTnLst>
                                    <p:animMotion origin="layout" path="M 1.66667E-6 0.01944 L 1.66667E-6 -7.40741E-7 " pathEditMode="relative" rAng="0" ptsTypes="AA">
                                      <p:cBhvr>
                                        <p:cTn id="9" dur="500" fill="hold"/>
                                        <p:tgtEl>
                                          <p:spTgt spid="14"/>
                                        </p:tgtEl>
                                        <p:attrNameLst>
                                          <p:attrName>ppt_x</p:attrName>
                                          <p:attrName>ppt_y</p:attrName>
                                        </p:attrNameLst>
                                      </p:cBhvr>
                                      <p:rCtr x="0" y="-949"/>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par>
                          <p:cTn id="23" fill="hold">
                            <p:stCondLst>
                              <p:cond delay="1000"/>
                            </p:stCondLst>
                            <p:childTnLst>
                              <p:par>
                                <p:cTn id="24" presetID="2" presetClass="entr" presetSubtype="4" fill="hold" nodeType="afterEffect">
                                  <p:stCondLst>
                                    <p:cond delay="0"/>
                                  </p:stCondLst>
                                  <p:childTnLst>
                                    <p:set>
                                      <p:cBhvr>
                                        <p:cTn id="25" dur="1" fill="hold">
                                          <p:stCondLst>
                                            <p:cond delay="0"/>
                                          </p:stCondLst>
                                        </p:cTn>
                                        <p:tgtEl>
                                          <p:spTgt spid="111"/>
                                        </p:tgtEl>
                                        <p:attrNameLst>
                                          <p:attrName>style.visibility</p:attrName>
                                        </p:attrNameLst>
                                      </p:cBhvr>
                                      <p:to>
                                        <p:strVal val="visible"/>
                                      </p:to>
                                    </p:set>
                                    <p:anim calcmode="lin" valueType="num">
                                      <p:cBhvr additive="base">
                                        <p:cTn id="26" dur="250" fill="hold"/>
                                        <p:tgtEl>
                                          <p:spTgt spid="111"/>
                                        </p:tgtEl>
                                        <p:attrNameLst>
                                          <p:attrName>ppt_x</p:attrName>
                                        </p:attrNameLst>
                                      </p:cBhvr>
                                      <p:tavLst>
                                        <p:tav tm="0">
                                          <p:val>
                                            <p:strVal val="#ppt_x"/>
                                          </p:val>
                                        </p:tav>
                                        <p:tav tm="100000">
                                          <p:val>
                                            <p:strVal val="#ppt_x"/>
                                          </p:val>
                                        </p:tav>
                                      </p:tavLst>
                                    </p:anim>
                                    <p:anim calcmode="lin" valueType="num">
                                      <p:cBhvr additive="base">
                                        <p:cTn id="27" dur="250" fill="hold"/>
                                        <p:tgtEl>
                                          <p:spTgt spid="111"/>
                                        </p:tgtEl>
                                        <p:attrNameLst>
                                          <p:attrName>ppt_y</p:attrName>
                                        </p:attrNameLst>
                                      </p:cBhvr>
                                      <p:tavLst>
                                        <p:tav tm="0">
                                          <p:val>
                                            <p:strVal val="1+#ppt_h/2"/>
                                          </p:val>
                                        </p:tav>
                                        <p:tav tm="100000">
                                          <p:val>
                                            <p:strVal val="#ppt_y"/>
                                          </p:val>
                                        </p:tav>
                                      </p:tavLst>
                                    </p:anim>
                                  </p:childTnLst>
                                </p:cTn>
                              </p:par>
                            </p:childTnLst>
                          </p:cTn>
                        </p:par>
                        <p:par>
                          <p:cTn id="28" fill="hold">
                            <p:stCondLst>
                              <p:cond delay="1250"/>
                            </p:stCondLst>
                            <p:childTnLst>
                              <p:par>
                                <p:cTn id="29" presetID="2" presetClass="entr" presetSubtype="4" fill="hold" nodeType="afterEffect">
                                  <p:stCondLst>
                                    <p:cond delay="0"/>
                                  </p:stCondLst>
                                  <p:childTnLst>
                                    <p:set>
                                      <p:cBhvr>
                                        <p:cTn id="30" dur="1" fill="hold">
                                          <p:stCondLst>
                                            <p:cond delay="0"/>
                                          </p:stCondLst>
                                        </p:cTn>
                                        <p:tgtEl>
                                          <p:spTgt spid="110"/>
                                        </p:tgtEl>
                                        <p:attrNameLst>
                                          <p:attrName>style.visibility</p:attrName>
                                        </p:attrNameLst>
                                      </p:cBhvr>
                                      <p:to>
                                        <p:strVal val="visible"/>
                                      </p:to>
                                    </p:set>
                                    <p:anim calcmode="lin" valueType="num">
                                      <p:cBhvr additive="base">
                                        <p:cTn id="31" dur="250" fill="hold"/>
                                        <p:tgtEl>
                                          <p:spTgt spid="110"/>
                                        </p:tgtEl>
                                        <p:attrNameLst>
                                          <p:attrName>ppt_x</p:attrName>
                                        </p:attrNameLst>
                                      </p:cBhvr>
                                      <p:tavLst>
                                        <p:tav tm="0">
                                          <p:val>
                                            <p:strVal val="#ppt_x"/>
                                          </p:val>
                                        </p:tav>
                                        <p:tav tm="100000">
                                          <p:val>
                                            <p:strVal val="#ppt_x"/>
                                          </p:val>
                                        </p:tav>
                                      </p:tavLst>
                                    </p:anim>
                                    <p:anim calcmode="lin" valueType="num">
                                      <p:cBhvr additive="base">
                                        <p:cTn id="32" dur="250" fill="hold"/>
                                        <p:tgtEl>
                                          <p:spTgt spid="110"/>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nodeType="afterEffect">
                                  <p:stCondLst>
                                    <p:cond delay="0"/>
                                  </p:stCondLst>
                                  <p:childTnLst>
                                    <p:set>
                                      <p:cBhvr>
                                        <p:cTn id="35" dur="1" fill="hold">
                                          <p:stCondLst>
                                            <p:cond delay="0"/>
                                          </p:stCondLst>
                                        </p:cTn>
                                        <p:tgtEl>
                                          <p:spTgt spid="96"/>
                                        </p:tgtEl>
                                        <p:attrNameLst>
                                          <p:attrName>style.visibility</p:attrName>
                                        </p:attrNameLst>
                                      </p:cBhvr>
                                      <p:to>
                                        <p:strVal val="visible"/>
                                      </p:to>
                                    </p:set>
                                    <p:anim calcmode="lin" valueType="num">
                                      <p:cBhvr additive="base">
                                        <p:cTn id="36" dur="250" fill="hold"/>
                                        <p:tgtEl>
                                          <p:spTgt spid="96"/>
                                        </p:tgtEl>
                                        <p:attrNameLst>
                                          <p:attrName>ppt_x</p:attrName>
                                        </p:attrNameLst>
                                      </p:cBhvr>
                                      <p:tavLst>
                                        <p:tav tm="0">
                                          <p:val>
                                            <p:strVal val="#ppt_x"/>
                                          </p:val>
                                        </p:tav>
                                        <p:tav tm="100000">
                                          <p:val>
                                            <p:strVal val="#ppt_x"/>
                                          </p:val>
                                        </p:tav>
                                      </p:tavLst>
                                    </p:anim>
                                    <p:anim calcmode="lin" valueType="num">
                                      <p:cBhvr additive="base">
                                        <p:cTn id="37" dur="250" fill="hold"/>
                                        <p:tgtEl>
                                          <p:spTgt spid="96"/>
                                        </p:tgtEl>
                                        <p:attrNameLst>
                                          <p:attrName>ppt_y</p:attrName>
                                        </p:attrNameLst>
                                      </p:cBhvr>
                                      <p:tavLst>
                                        <p:tav tm="0">
                                          <p:val>
                                            <p:strVal val="1+#ppt_h/2"/>
                                          </p:val>
                                        </p:tav>
                                        <p:tav tm="100000">
                                          <p:val>
                                            <p:strVal val="#ppt_y"/>
                                          </p:val>
                                        </p:tav>
                                      </p:tavLst>
                                    </p:anim>
                                  </p:childTnLst>
                                </p:cTn>
                              </p:par>
                            </p:childTnLst>
                          </p:cTn>
                        </p:par>
                        <p:par>
                          <p:cTn id="38" fill="hold">
                            <p:stCondLst>
                              <p:cond delay="1750"/>
                            </p:stCondLst>
                            <p:childTnLst>
                              <p:par>
                                <p:cTn id="39" presetID="2" presetClass="entr" presetSubtype="4"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250" fill="hold"/>
                                        <p:tgtEl>
                                          <p:spTgt spid="95"/>
                                        </p:tgtEl>
                                        <p:attrNameLst>
                                          <p:attrName>ppt_x</p:attrName>
                                        </p:attrNameLst>
                                      </p:cBhvr>
                                      <p:tavLst>
                                        <p:tav tm="0">
                                          <p:val>
                                            <p:strVal val="#ppt_x"/>
                                          </p:val>
                                        </p:tav>
                                        <p:tav tm="100000">
                                          <p:val>
                                            <p:strVal val="#ppt_x"/>
                                          </p:val>
                                        </p:tav>
                                      </p:tavLst>
                                    </p:anim>
                                    <p:anim calcmode="lin" valueType="num">
                                      <p:cBhvr additive="base">
                                        <p:cTn id="42" dur="250" fill="hold"/>
                                        <p:tgtEl>
                                          <p:spTgt spid="95"/>
                                        </p:tgtEl>
                                        <p:attrNameLst>
                                          <p:attrName>ppt_y</p:attrName>
                                        </p:attrNameLst>
                                      </p:cBhvr>
                                      <p:tavLst>
                                        <p:tav tm="0">
                                          <p:val>
                                            <p:strVal val="1+#ppt_h/2"/>
                                          </p:val>
                                        </p:tav>
                                        <p:tav tm="100000">
                                          <p:val>
                                            <p:strVal val="#ppt_y"/>
                                          </p:val>
                                        </p:tav>
                                      </p:tavLst>
                                    </p:anim>
                                  </p:childTnLst>
                                </p:cTn>
                              </p:par>
                            </p:childTnLst>
                          </p:cTn>
                        </p:par>
                        <p:par>
                          <p:cTn id="43" fill="hold">
                            <p:stCondLst>
                              <p:cond delay="2000"/>
                            </p:stCondLst>
                            <p:childTnLst>
                              <p:par>
                                <p:cTn id="44" presetID="2" presetClass="entr" presetSubtype="4"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additive="base">
                                        <p:cTn id="46" dur="250" fill="hold"/>
                                        <p:tgtEl>
                                          <p:spTgt spid="65"/>
                                        </p:tgtEl>
                                        <p:attrNameLst>
                                          <p:attrName>ppt_x</p:attrName>
                                        </p:attrNameLst>
                                      </p:cBhvr>
                                      <p:tavLst>
                                        <p:tav tm="0">
                                          <p:val>
                                            <p:strVal val="#ppt_x"/>
                                          </p:val>
                                        </p:tav>
                                        <p:tav tm="100000">
                                          <p:val>
                                            <p:strVal val="#ppt_x"/>
                                          </p:val>
                                        </p:tav>
                                      </p:tavLst>
                                    </p:anim>
                                    <p:anim calcmode="lin" valueType="num">
                                      <p:cBhvr additive="base">
                                        <p:cTn id="47" dur="25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105" grpId="0"/>
      <p:bldP spid="49" grpId="0"/>
    </p:bldLst>
  </p:timing>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9872287CD48F4480CC92DE97B0F63E" ma:contentTypeVersion="10" ma:contentTypeDescription="Create a new document." ma:contentTypeScope="" ma:versionID="750eb52d405da9af50f6b52790956112">
  <xsd:schema xmlns:xsd="http://www.w3.org/2001/XMLSchema" xmlns:xs="http://www.w3.org/2001/XMLSchema" xmlns:p="http://schemas.microsoft.com/office/2006/metadata/properties" xmlns:ns2="6154e2af-cc34-4cf8-91b3-1e9ae8adddc3" targetNamespace="http://schemas.microsoft.com/office/2006/metadata/properties" ma:root="true" ma:fieldsID="0b0817b31daff33f00a4ece59010850a" ns2:_="">
    <xsd:import namespace="6154e2af-cc34-4cf8-91b3-1e9ae8ad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54e2af-cc34-4cf8-91b3-1e9ae8add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DB74DC-05D9-4351-A5D9-3B4D6FFD4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54e2af-cc34-4cf8-91b3-1e9ae8ad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6670dda-0291-4061-b6e0-f6c0cb392c51"/>
    <ds:schemaRef ds:uri="e4aa919a-b200-49cb-beca-4c7e081032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56</TotalTime>
  <Words>202</Words>
  <Application>Microsoft Office PowerPoint</Application>
  <PresentationFormat>Widescreen</PresentationFormat>
  <Paragraphs>99</Paragraphs>
  <Slides>7</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vt:i4>
      </vt:variant>
    </vt:vector>
  </HeadingPairs>
  <TitlesOfParts>
    <vt:vector size="17" baseType="lpstr">
      <vt:lpstr>Arial</vt:lpstr>
      <vt:lpstr>Calibri</vt:lpstr>
      <vt:lpstr>Consolas</vt:lpstr>
      <vt:lpstr>Segoe UI</vt:lpstr>
      <vt:lpstr>Segoe UI Semibold</vt:lpstr>
      <vt:lpstr>Times New Roman</vt:lpstr>
      <vt:lpstr>Wingdings</vt:lpstr>
      <vt:lpstr>9-51038_Microsoft Buisness Applications Summit Template</vt:lpstr>
      <vt:lpstr>9-51056_Build 2019 Breakout_White Template</vt:lpstr>
      <vt:lpstr>3_White Template</vt:lpstr>
      <vt:lpstr>AI in Power BI</vt:lpstr>
      <vt:lpstr>Day 1 Agenda</vt:lpstr>
      <vt:lpstr>Day 2 Agenda</vt:lpstr>
      <vt:lpstr>Why should you care?</vt:lpstr>
      <vt:lpstr>Objectives </vt:lpstr>
      <vt:lpstr>Artificial Intelligence is the ability of computer systems to perform tasks that normally require human intelligence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Power BI</dc:title>
  <dc:subject/>
  <dc:creator>Philip.Ancy@microsoft.com</dc:creator>
  <cp:keywords/>
  <dc:description/>
  <cp:lastModifiedBy>Chris Mitchell (OCP)</cp:lastModifiedBy>
  <cp:revision>4</cp:revision>
  <dcterms:created xsi:type="dcterms:W3CDTF">2019-11-07T08:34:18Z</dcterms:created>
  <dcterms:modified xsi:type="dcterms:W3CDTF">2020-02-21T17:55:42Z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pakempar@microsoft.com</vt:lpwstr>
  </property>
  <property fmtid="{D5CDD505-2E9C-101B-9397-08002B2CF9AE}" pid="5" name="MSIP_Label_f42aa342-8706-4288-bd11-ebb85995028c_SetDate">
    <vt:lpwstr>2019-11-19T05:44:45.8248896Z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7035465f-0f4b-4701-bf3c-42f5d7b811a1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0x0101002F9872287CD48F4480CC92DE97B0F63E</vt:lpwstr>
  </property>
</Properties>
</file>